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0" r:id="rId2"/>
  </p:sldMasterIdLst>
  <p:notesMasterIdLst>
    <p:notesMasterId r:id="rId29"/>
  </p:notesMasterIdLst>
  <p:handoutMasterIdLst>
    <p:handoutMasterId r:id="rId30"/>
  </p:handoutMasterIdLst>
  <p:sldIdLst>
    <p:sldId id="295"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8" r:id="rId21"/>
    <p:sldId id="325" r:id="rId22"/>
    <p:sldId id="326" r:id="rId23"/>
    <p:sldId id="327" r:id="rId24"/>
    <p:sldId id="329" r:id="rId25"/>
    <p:sldId id="330" r:id="rId26"/>
    <p:sldId id="293" r:id="rId27"/>
    <p:sldId id="260" r:id="rId28"/>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96" autoAdjust="0"/>
  </p:normalViewPr>
  <p:slideViewPr>
    <p:cSldViewPr>
      <p:cViewPr varScale="1">
        <p:scale>
          <a:sx n="93" d="100"/>
          <a:sy n="93" d="100"/>
        </p:scale>
        <p:origin x="21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71800" cy="497284"/>
          </a:xfrm>
          <a:prstGeom prst="rect">
            <a:avLst/>
          </a:prstGeom>
        </p:spPr>
        <p:txBody>
          <a:bodyPr vert="horz" lIns="91861" tIns="45930" rIns="91861" bIns="45930" rtlCol="0"/>
          <a:lstStyle>
            <a:lvl1pPr algn="l">
              <a:defRPr sz="1200"/>
            </a:lvl1pPr>
          </a:lstStyle>
          <a:p>
            <a:endParaRPr lang="en-US"/>
          </a:p>
        </p:txBody>
      </p:sp>
      <p:sp>
        <p:nvSpPr>
          <p:cNvPr id="3" name="Zástupný symbol pro datum 2"/>
          <p:cNvSpPr>
            <a:spLocks noGrp="1"/>
          </p:cNvSpPr>
          <p:nvPr>
            <p:ph type="dt" sz="quarter" idx="1"/>
          </p:nvPr>
        </p:nvSpPr>
        <p:spPr>
          <a:xfrm>
            <a:off x="3884614" y="1"/>
            <a:ext cx="2971800" cy="497284"/>
          </a:xfrm>
          <a:prstGeom prst="rect">
            <a:avLst/>
          </a:prstGeom>
        </p:spPr>
        <p:txBody>
          <a:bodyPr vert="horz" lIns="91861" tIns="45930" rIns="91861" bIns="45930" rtlCol="0"/>
          <a:lstStyle>
            <a:lvl1pPr algn="r">
              <a:defRPr sz="1200"/>
            </a:lvl1pPr>
          </a:lstStyle>
          <a:p>
            <a:fld id="{6BEAE985-46EE-459B-889E-C34288F68BDF}" type="datetimeFigureOut">
              <a:rPr lang="en-US" smtClean="0"/>
              <a:pPr/>
              <a:t>12/17/2018</a:t>
            </a:fld>
            <a:endParaRPr lang="en-US"/>
          </a:p>
        </p:txBody>
      </p:sp>
      <p:sp>
        <p:nvSpPr>
          <p:cNvPr id="4" name="Zástupný symbol pro zápatí 3"/>
          <p:cNvSpPr>
            <a:spLocks noGrp="1"/>
          </p:cNvSpPr>
          <p:nvPr>
            <p:ph type="ftr" sz="quarter" idx="2"/>
          </p:nvPr>
        </p:nvSpPr>
        <p:spPr>
          <a:xfrm>
            <a:off x="0" y="9446678"/>
            <a:ext cx="2971800" cy="497284"/>
          </a:xfrm>
          <a:prstGeom prst="rect">
            <a:avLst/>
          </a:prstGeom>
        </p:spPr>
        <p:txBody>
          <a:bodyPr vert="horz" lIns="91861" tIns="45930" rIns="91861" bIns="4593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84614" y="9446678"/>
            <a:ext cx="2971800" cy="497284"/>
          </a:xfrm>
          <a:prstGeom prst="rect">
            <a:avLst/>
          </a:prstGeom>
        </p:spPr>
        <p:txBody>
          <a:bodyPr vert="horz" lIns="91861" tIns="45930" rIns="91861" bIns="45930" rtlCol="0" anchor="b"/>
          <a:lstStyle>
            <a:lvl1pPr algn="r">
              <a:defRPr sz="1200"/>
            </a:lvl1pPr>
          </a:lstStyle>
          <a:p>
            <a:fld id="{53847C58-C292-4ED9-A33D-60FCA05375EE}" type="slidenum">
              <a:rPr lang="en-US" smtClean="0"/>
              <a:pPr/>
              <a:t>‹#›</a:t>
            </a:fld>
            <a:endParaRPr lang="en-US"/>
          </a:p>
        </p:txBody>
      </p:sp>
    </p:spTree>
    <p:extLst>
      <p:ext uri="{BB962C8B-B14F-4D97-AF65-F5344CB8AC3E}">
        <p14:creationId xmlns:p14="http://schemas.microsoft.com/office/powerpoint/2010/main" val="4233919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71800" cy="497284"/>
          </a:xfrm>
          <a:prstGeom prst="rect">
            <a:avLst/>
          </a:prstGeom>
        </p:spPr>
        <p:txBody>
          <a:bodyPr vert="horz" lIns="91861" tIns="45930" rIns="91861" bIns="45930" rtlCol="0"/>
          <a:lstStyle>
            <a:lvl1pPr algn="l">
              <a:defRPr sz="1200"/>
            </a:lvl1pPr>
          </a:lstStyle>
          <a:p>
            <a:endParaRPr lang="cs-CZ"/>
          </a:p>
        </p:txBody>
      </p:sp>
      <p:sp>
        <p:nvSpPr>
          <p:cNvPr id="3" name="Zástupný symbol pro datum 2"/>
          <p:cNvSpPr>
            <a:spLocks noGrp="1"/>
          </p:cNvSpPr>
          <p:nvPr>
            <p:ph type="dt" idx="1"/>
          </p:nvPr>
        </p:nvSpPr>
        <p:spPr>
          <a:xfrm>
            <a:off x="3884614" y="1"/>
            <a:ext cx="2971800" cy="497284"/>
          </a:xfrm>
          <a:prstGeom prst="rect">
            <a:avLst/>
          </a:prstGeom>
        </p:spPr>
        <p:txBody>
          <a:bodyPr vert="horz" lIns="91861" tIns="45930" rIns="91861" bIns="45930" rtlCol="0"/>
          <a:lstStyle>
            <a:lvl1pPr algn="r">
              <a:defRPr sz="1200"/>
            </a:lvl1pPr>
          </a:lstStyle>
          <a:p>
            <a:fld id="{FA19E0D7-91F0-4044-ABC5-4722E88AB6BD}" type="datetimeFigureOut">
              <a:rPr lang="cs-CZ" smtClean="0"/>
              <a:t>17.12.2018</a:t>
            </a:fld>
            <a:endParaRPr lang="cs-CZ"/>
          </a:p>
        </p:txBody>
      </p:sp>
      <p:sp>
        <p:nvSpPr>
          <p:cNvPr id="4" name="Zástupný symbol pro obrázek snímku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61" tIns="45930" rIns="91861" bIns="45930" rtlCol="0" anchor="ctr"/>
          <a:lstStyle/>
          <a:p>
            <a:endParaRPr lang="cs-CZ"/>
          </a:p>
        </p:txBody>
      </p:sp>
      <p:sp>
        <p:nvSpPr>
          <p:cNvPr id="5" name="Zástupný symbol pro poznámky 4"/>
          <p:cNvSpPr>
            <a:spLocks noGrp="1"/>
          </p:cNvSpPr>
          <p:nvPr>
            <p:ph type="body" sz="quarter" idx="3"/>
          </p:nvPr>
        </p:nvSpPr>
        <p:spPr>
          <a:xfrm>
            <a:off x="685801" y="4724203"/>
            <a:ext cx="5486400" cy="4475559"/>
          </a:xfrm>
          <a:prstGeom prst="rect">
            <a:avLst/>
          </a:prstGeom>
        </p:spPr>
        <p:txBody>
          <a:bodyPr vert="horz" lIns="91861" tIns="45930" rIns="91861" bIns="4593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46678"/>
            <a:ext cx="2971800" cy="497284"/>
          </a:xfrm>
          <a:prstGeom prst="rect">
            <a:avLst/>
          </a:prstGeom>
        </p:spPr>
        <p:txBody>
          <a:bodyPr vert="horz" lIns="91861" tIns="45930" rIns="91861" bIns="4593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4" y="9446678"/>
            <a:ext cx="2971800" cy="497284"/>
          </a:xfrm>
          <a:prstGeom prst="rect">
            <a:avLst/>
          </a:prstGeom>
        </p:spPr>
        <p:txBody>
          <a:bodyPr vert="horz" lIns="91861" tIns="45930" rIns="91861" bIns="45930" rtlCol="0" anchor="b"/>
          <a:lstStyle>
            <a:lvl1pPr algn="r">
              <a:defRPr sz="1200"/>
            </a:lvl1pPr>
          </a:lstStyle>
          <a:p>
            <a:fld id="{CE725762-F29E-409E-AF6E-B276581AB169}" type="slidenum">
              <a:rPr lang="cs-CZ" smtClean="0"/>
              <a:t>‹#›</a:t>
            </a:fld>
            <a:endParaRPr lang="cs-CZ"/>
          </a:p>
        </p:txBody>
      </p:sp>
    </p:spTree>
    <p:extLst>
      <p:ext uri="{BB962C8B-B14F-4D97-AF65-F5344CB8AC3E}">
        <p14:creationId xmlns:p14="http://schemas.microsoft.com/office/powerpoint/2010/main" val="2168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E725762-F29E-409E-AF6E-B276581AB169}" type="slidenum">
              <a:rPr lang="cs-CZ" smtClean="0"/>
              <a:t>1</a:t>
            </a:fld>
            <a:endParaRPr lang="cs-CZ"/>
          </a:p>
        </p:txBody>
      </p:sp>
    </p:spTree>
    <p:extLst>
      <p:ext uri="{BB962C8B-B14F-4D97-AF65-F5344CB8AC3E}">
        <p14:creationId xmlns:p14="http://schemas.microsoft.com/office/powerpoint/2010/main" val="2400047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E725762-F29E-409E-AF6E-B276581AB169}" type="slidenum">
              <a:rPr lang="cs-CZ" smtClean="0"/>
              <a:t>25</a:t>
            </a:fld>
            <a:endParaRPr lang="cs-CZ"/>
          </a:p>
        </p:txBody>
      </p:sp>
    </p:spTree>
    <p:extLst>
      <p:ext uri="{BB962C8B-B14F-4D97-AF65-F5344CB8AC3E}">
        <p14:creationId xmlns:p14="http://schemas.microsoft.com/office/powerpoint/2010/main" val="103161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E725762-F29E-409E-AF6E-B276581AB169}" type="slidenum">
              <a:rPr lang="cs-CZ" smtClean="0"/>
              <a:t>26</a:t>
            </a:fld>
            <a:endParaRPr lang="cs-CZ"/>
          </a:p>
        </p:txBody>
      </p:sp>
    </p:spTree>
    <p:extLst>
      <p:ext uri="{BB962C8B-B14F-4D97-AF65-F5344CB8AC3E}">
        <p14:creationId xmlns:p14="http://schemas.microsoft.com/office/powerpoint/2010/main" val="45208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endParaRPr lang="en-US"/>
          </a:p>
        </p:txBody>
      </p:sp>
      <p:sp>
        <p:nvSpPr>
          <p:cNvPr id="4" name="Zástupný symbol pro datum 3"/>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endParaRPr lang="en-US"/>
          </a:p>
        </p:txBody>
      </p:sp>
      <p:sp>
        <p:nvSpPr>
          <p:cNvPr id="4" name="Zástupný symbol pro datum 3"/>
          <p:cNvSpPr>
            <a:spLocks noGrp="1"/>
          </p:cNvSpPr>
          <p:nvPr>
            <p:ph type="dt" sz="half" idx="10"/>
          </p:nvPr>
        </p:nvSpPr>
        <p:spPr/>
        <p:txBody>
          <a:bodyPr/>
          <a:lstStyle>
            <a:lvl1pPr>
              <a:defRPr/>
            </a:lvl1pPr>
          </a:lstStyle>
          <a:p>
            <a:pPr>
              <a:defRPr/>
            </a:pPr>
            <a:fld id="{F7C83F7D-1B06-4E74-AC40-612A4731A50B}" type="datetimeFigureOut">
              <a:rPr lang="en-US">
                <a:solidFill>
                  <a:prstClr val="black">
                    <a:tint val="75000"/>
                  </a:prstClr>
                </a:solidFill>
              </a:rPr>
              <a:pPr>
                <a:defRPr/>
              </a:pPr>
              <a:t>12/17/2018</a:t>
            </a:fld>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0C1CF9E6-6C62-4136-B2EC-D3CDA028B7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8098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036C7478-2521-4E72-BB29-1F549C330EFA}" type="datetimeFigureOut">
              <a:rPr lang="en-US">
                <a:solidFill>
                  <a:prstClr val="black">
                    <a:tint val="75000"/>
                  </a:prstClr>
                </a:solidFill>
              </a:rPr>
              <a:pPr>
                <a:defRPr/>
              </a:pPr>
              <a:t>12/17/2018</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DC3803EB-26B7-452B-B225-31E5B56335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84229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96AF9B37-FB4F-44D1-836B-658FB77332CC}" type="datetimeFigureOut">
              <a:rPr lang="en-US">
                <a:solidFill>
                  <a:prstClr val="black">
                    <a:tint val="75000"/>
                  </a:prstClr>
                </a:solidFill>
              </a:rPr>
              <a:pPr>
                <a:defRPr/>
              </a:pPr>
              <a:t>12/17/2018</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BF8F7386-4FAD-44F4-9820-FEE424DF56C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4844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fld id="{C3A0E81F-3B8A-4DE7-BF42-9264D5533B0C}" type="datetimeFigureOut">
              <a:rPr lang="en-US">
                <a:solidFill>
                  <a:prstClr val="black">
                    <a:tint val="75000"/>
                  </a:prstClr>
                </a:solidFill>
              </a:rPr>
              <a:pPr>
                <a:defRPr/>
              </a:pPr>
              <a:t>12/17/2018</a:t>
            </a:fld>
            <a:endParaRPr lang="en-US">
              <a:solidFill>
                <a:prstClr val="black">
                  <a:tint val="75000"/>
                </a:prstClr>
              </a:solidFill>
            </a:endParaRPr>
          </a:p>
        </p:txBody>
      </p:sp>
      <p:sp>
        <p:nvSpPr>
          <p:cNvPr id="6"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Zástupný symbol pro číslo snímku 5"/>
          <p:cNvSpPr>
            <a:spLocks noGrp="1"/>
          </p:cNvSpPr>
          <p:nvPr>
            <p:ph type="sldNum" sz="quarter" idx="12"/>
          </p:nvPr>
        </p:nvSpPr>
        <p:spPr/>
        <p:txBody>
          <a:bodyPr/>
          <a:lstStyle>
            <a:lvl1pPr>
              <a:defRPr/>
            </a:lvl1pPr>
          </a:lstStyle>
          <a:p>
            <a:pPr>
              <a:defRPr/>
            </a:pPr>
            <a:fld id="{F8D735C0-8FB9-41E9-978A-09A0402CE1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53094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fld id="{D580DC20-2BC8-4871-91ED-C13E4A6B945D}" type="datetimeFigureOut">
              <a:rPr lang="en-US">
                <a:solidFill>
                  <a:prstClr val="black">
                    <a:tint val="75000"/>
                  </a:prstClr>
                </a:solidFill>
              </a:rPr>
              <a:pPr>
                <a:defRPr/>
              </a:pPr>
              <a:t>12/17/2018</a:t>
            </a:fld>
            <a:endParaRPr lang="en-US">
              <a:solidFill>
                <a:prstClr val="black">
                  <a:tint val="75000"/>
                </a:prstClr>
              </a:solidFill>
            </a:endParaRPr>
          </a:p>
        </p:txBody>
      </p:sp>
      <p:sp>
        <p:nvSpPr>
          <p:cNvPr id="8"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Zástupný symbol pro číslo snímku 5"/>
          <p:cNvSpPr>
            <a:spLocks noGrp="1"/>
          </p:cNvSpPr>
          <p:nvPr>
            <p:ph type="sldNum" sz="quarter" idx="12"/>
          </p:nvPr>
        </p:nvSpPr>
        <p:spPr/>
        <p:txBody>
          <a:bodyPr/>
          <a:lstStyle>
            <a:lvl1pPr>
              <a:defRPr/>
            </a:lvl1pPr>
          </a:lstStyle>
          <a:p>
            <a:pPr>
              <a:defRPr/>
            </a:pPr>
            <a:fld id="{CE0B81EB-D35D-4655-89D8-97DF2A69AA7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4290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fld id="{C12E8061-057E-4F17-97F1-DC37D5F953EE}" type="datetimeFigureOut">
              <a:rPr lang="en-US">
                <a:solidFill>
                  <a:prstClr val="black">
                    <a:tint val="75000"/>
                  </a:prstClr>
                </a:solidFill>
              </a:rPr>
              <a:pPr>
                <a:defRPr/>
              </a:pPr>
              <a:t>12/17/2018</a:t>
            </a:fld>
            <a:endParaRPr lang="en-US">
              <a:solidFill>
                <a:prstClr val="black">
                  <a:tint val="75000"/>
                </a:prstClr>
              </a:solidFill>
            </a:endParaRPr>
          </a:p>
        </p:txBody>
      </p:sp>
      <p:sp>
        <p:nvSpPr>
          <p:cNvPr id="4"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Zástupný symbol pro číslo snímku 5"/>
          <p:cNvSpPr>
            <a:spLocks noGrp="1"/>
          </p:cNvSpPr>
          <p:nvPr>
            <p:ph type="sldNum" sz="quarter" idx="12"/>
          </p:nvPr>
        </p:nvSpPr>
        <p:spPr/>
        <p:txBody>
          <a:bodyPr/>
          <a:lstStyle>
            <a:lvl1pPr>
              <a:defRPr/>
            </a:lvl1pPr>
          </a:lstStyle>
          <a:p>
            <a:pPr>
              <a:defRPr/>
            </a:pPr>
            <a:fld id="{3C309DB7-A2CF-444F-A77A-2CA755B752B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39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CB917A6-F25E-4947-9776-8E15EAD1D387}" type="datetimeFigureOut">
              <a:rPr lang="en-US">
                <a:solidFill>
                  <a:prstClr val="black">
                    <a:tint val="75000"/>
                  </a:prstClr>
                </a:solidFill>
              </a:rPr>
              <a:pPr>
                <a:defRPr/>
              </a:pPr>
              <a:t>12/17/2018</a:t>
            </a:fld>
            <a:endParaRPr lang="en-US">
              <a:solidFill>
                <a:prstClr val="black">
                  <a:tint val="75000"/>
                </a:prstClr>
              </a:solidFill>
            </a:endParaRPr>
          </a:p>
        </p:txBody>
      </p:sp>
      <p:sp>
        <p:nvSpPr>
          <p:cNvPr id="3"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Zástupný symbol pro číslo snímku 5"/>
          <p:cNvSpPr>
            <a:spLocks noGrp="1"/>
          </p:cNvSpPr>
          <p:nvPr>
            <p:ph type="sldNum" sz="quarter" idx="12"/>
          </p:nvPr>
        </p:nvSpPr>
        <p:spPr/>
        <p:txBody>
          <a:bodyPr/>
          <a:lstStyle>
            <a:lvl1pPr>
              <a:defRPr/>
            </a:lvl1pPr>
          </a:lstStyle>
          <a:p>
            <a:pPr>
              <a:defRPr/>
            </a:pPr>
            <a:fld id="{D5A0E629-9774-4CE4-B204-7DDBD10E664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63535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8688BBE-F930-4203-92C2-829F31F9E624}" type="datetimeFigureOut">
              <a:rPr lang="en-US">
                <a:solidFill>
                  <a:prstClr val="black">
                    <a:tint val="75000"/>
                  </a:prstClr>
                </a:solidFill>
              </a:rPr>
              <a:pPr>
                <a:defRPr/>
              </a:pPr>
              <a:t>12/17/2018</a:t>
            </a:fld>
            <a:endParaRPr lang="en-US">
              <a:solidFill>
                <a:prstClr val="black">
                  <a:tint val="75000"/>
                </a:prstClr>
              </a:solidFill>
            </a:endParaRPr>
          </a:p>
        </p:txBody>
      </p:sp>
      <p:sp>
        <p:nvSpPr>
          <p:cNvPr id="6"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Zástupný symbol pro číslo snímku 5"/>
          <p:cNvSpPr>
            <a:spLocks noGrp="1"/>
          </p:cNvSpPr>
          <p:nvPr>
            <p:ph type="sldNum" sz="quarter" idx="12"/>
          </p:nvPr>
        </p:nvSpPr>
        <p:spPr/>
        <p:txBody>
          <a:bodyPr/>
          <a:lstStyle>
            <a:lvl1pPr>
              <a:defRPr/>
            </a:lvl1pPr>
          </a:lstStyle>
          <a:p>
            <a:pPr>
              <a:defRPr/>
            </a:pPr>
            <a:fld id="{1D05290F-F53D-4B15-87D3-910AAC6BEAA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800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A9F6092F-6385-40F1-AACC-CF83B76590E3}" type="datetimeFigureOut">
              <a:rPr lang="en-US">
                <a:solidFill>
                  <a:prstClr val="black">
                    <a:tint val="75000"/>
                  </a:prstClr>
                </a:solidFill>
              </a:rPr>
              <a:pPr>
                <a:defRPr/>
              </a:pPr>
              <a:t>12/17/2018</a:t>
            </a:fld>
            <a:endParaRPr lang="en-US">
              <a:solidFill>
                <a:prstClr val="black">
                  <a:tint val="75000"/>
                </a:prstClr>
              </a:solidFill>
            </a:endParaRPr>
          </a:p>
        </p:txBody>
      </p:sp>
      <p:sp>
        <p:nvSpPr>
          <p:cNvPr id="6"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Zástupný symbol pro číslo snímku 5"/>
          <p:cNvSpPr>
            <a:spLocks noGrp="1"/>
          </p:cNvSpPr>
          <p:nvPr>
            <p:ph type="sldNum" sz="quarter" idx="12"/>
          </p:nvPr>
        </p:nvSpPr>
        <p:spPr/>
        <p:txBody>
          <a:bodyPr/>
          <a:lstStyle>
            <a:lvl1pPr>
              <a:defRPr/>
            </a:lvl1pPr>
          </a:lstStyle>
          <a:p>
            <a:pPr>
              <a:defRPr/>
            </a:pPr>
            <a:fld id="{B147531E-D4BB-442F-B298-C8FBE069A4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2045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B0E44BB8-9D31-4986-9B88-B30F9C68F9C5}" type="datetimeFigureOut">
              <a:rPr lang="en-US">
                <a:solidFill>
                  <a:prstClr val="black">
                    <a:tint val="75000"/>
                  </a:prstClr>
                </a:solidFill>
              </a:rPr>
              <a:pPr>
                <a:defRPr/>
              </a:pPr>
              <a:t>12/17/2018</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DB196B04-C1C7-46BC-AB4B-FBA5FA77267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45681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1194B123-15EC-4B46-991D-121266BE77B0}" type="datetimeFigureOut">
              <a:rPr lang="en-US">
                <a:solidFill>
                  <a:prstClr val="black">
                    <a:tint val="75000"/>
                  </a:prstClr>
                </a:solidFill>
              </a:rPr>
              <a:pPr>
                <a:defRPr/>
              </a:pPr>
              <a:t>12/17/2018</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0624B697-FC2A-4054-9AB6-DFA5E0DEB5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14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E7AF922-3C13-4AD8-BFE5-BF21DDE39B2E}" type="datetimeFigureOut">
              <a:rPr lang="en-US" smtClean="0"/>
              <a:pPr/>
              <a:t>12/17/2018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6A2EA16-D667-46E3-B016-5096620A8D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a:t>Klepnutím lze upravit styl předlohy nadpisů.</a:t>
            </a:r>
            <a:endParaRPr lang="en-US" dirty="0"/>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AF922-3C13-4AD8-BFE5-BF21DDE39B2E}" type="datetimeFigureOut">
              <a:rPr lang="en-US" smtClean="0"/>
              <a:pPr/>
              <a:t>12/17/2018</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2EA16-D667-46E3-B016-5096620A8DF5}" type="slidenum">
              <a:rPr lang="en-US" smtClean="0"/>
              <a:pPr/>
              <a:t>‹#›</a:t>
            </a:fld>
            <a:endParaRPr lang="en-US"/>
          </a:p>
        </p:txBody>
      </p:sp>
      <p:cxnSp>
        <p:nvCxnSpPr>
          <p:cNvPr id="7" name="Přímá spojovací čára 6"/>
          <p:cNvCxnSpPr/>
          <p:nvPr userDrawn="1"/>
        </p:nvCxnSpPr>
        <p:spPr>
          <a:xfrm>
            <a:off x="500034" y="6357958"/>
            <a:ext cx="3571900" cy="0"/>
          </a:xfrm>
          <a:prstGeom prst="line">
            <a:avLst/>
          </a:prstGeom>
          <a:effectLst>
            <a:outerShdw blurRad="50800" dist="38100" dir="16200000"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 name="Přímá spojovací čára 7"/>
          <p:cNvCxnSpPr/>
          <p:nvPr userDrawn="1"/>
        </p:nvCxnSpPr>
        <p:spPr>
          <a:xfrm>
            <a:off x="5357818" y="6357958"/>
            <a:ext cx="3357586" cy="0"/>
          </a:xfrm>
          <a:prstGeom prst="line">
            <a:avLst/>
          </a:prstGeom>
          <a:effectLst>
            <a:outerShdw blurRad="50800" dist="38100" dir="16200000"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10" name="Picture 2"/>
          <p:cNvPicPr>
            <a:picLocks noChangeAspect="1" noChangeArrowheads="1"/>
          </p:cNvPicPr>
          <p:nvPr userDrawn="1"/>
        </p:nvPicPr>
        <p:blipFill>
          <a:blip r:embed="rId13" cstate="print"/>
          <a:srcRect/>
          <a:stretch>
            <a:fillRect/>
          </a:stretch>
        </p:blipFill>
        <p:spPr bwMode="auto">
          <a:xfrm>
            <a:off x="3563888" y="6113165"/>
            <a:ext cx="1951037" cy="484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t>Klepnutím lze upravit styl předlohy nadpisů.</a:t>
            </a:r>
            <a:endParaRPr lang="en-US"/>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F6A315E-4F33-4B59-AB7F-4015203713EC}" type="datetimeFigureOut">
              <a:rPr lang="en-US">
                <a:solidFill>
                  <a:prstClr val="black">
                    <a:tint val="75000"/>
                  </a:prstClr>
                </a:solidFill>
              </a:rPr>
              <a:pPr>
                <a:defRPr/>
              </a:pPr>
              <a:t>12/17/2018</a:t>
            </a:fld>
            <a:endParaRPr lang="en-US">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7A4964-224C-4812-BE46-7B7A104DD6E7}" type="slidenum">
              <a:rPr lang="en-US">
                <a:solidFill>
                  <a:prstClr val="black">
                    <a:tint val="75000"/>
                  </a:prstClr>
                </a:solidFill>
              </a:rPr>
              <a:pPr>
                <a:defRPr/>
              </a:pPr>
              <a:t>‹#›</a:t>
            </a:fld>
            <a:endParaRPr lang="en-US">
              <a:solidFill>
                <a:prstClr val="black">
                  <a:tint val="75000"/>
                </a:prstClr>
              </a:solidFill>
            </a:endParaRPr>
          </a:p>
        </p:txBody>
      </p:sp>
      <p:cxnSp>
        <p:nvCxnSpPr>
          <p:cNvPr id="7" name="Přímá spojovací čára 6"/>
          <p:cNvCxnSpPr/>
          <p:nvPr/>
        </p:nvCxnSpPr>
        <p:spPr>
          <a:xfrm>
            <a:off x="500063" y="6357938"/>
            <a:ext cx="3571875" cy="0"/>
          </a:xfrm>
          <a:prstGeom prst="line">
            <a:avLst/>
          </a:prstGeom>
          <a:effectLst>
            <a:outerShdw blurRad="50800" dist="38100" dir="16200000"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 name="Přímá spojovací čára 7"/>
          <p:cNvCxnSpPr/>
          <p:nvPr/>
        </p:nvCxnSpPr>
        <p:spPr>
          <a:xfrm>
            <a:off x="5357813" y="6357938"/>
            <a:ext cx="3357562" cy="0"/>
          </a:xfrm>
          <a:prstGeom prst="line">
            <a:avLst/>
          </a:prstGeom>
          <a:effectLst>
            <a:outerShdw blurRad="50800" dist="38100" dir="16200000"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2" name="Picture 2" descr="C:\Users\slimakova\Documents\LOGA\AOBP\logo AOBP ČR ciste.bmp"/>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707904" y="6105525"/>
            <a:ext cx="18478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010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kern="1200">
          <a:solidFill>
            <a:srgbClr val="376092"/>
          </a:solidFill>
          <a:latin typeface="+mj-lt"/>
          <a:ea typeface="+mj-ea"/>
          <a:cs typeface="+mj-cs"/>
        </a:defRPr>
      </a:lvl1pPr>
      <a:lvl2pPr algn="ctr" rtl="0" eaLnBrk="0" fontAlgn="base" hangingPunct="0">
        <a:spcBef>
          <a:spcPct val="0"/>
        </a:spcBef>
        <a:spcAft>
          <a:spcPct val="0"/>
        </a:spcAft>
        <a:defRPr sz="4400" b="1">
          <a:solidFill>
            <a:srgbClr val="376092"/>
          </a:solidFill>
          <a:latin typeface="Calibri" pitchFamily="34" charset="0"/>
        </a:defRPr>
      </a:lvl2pPr>
      <a:lvl3pPr algn="ctr" rtl="0" eaLnBrk="0" fontAlgn="base" hangingPunct="0">
        <a:spcBef>
          <a:spcPct val="0"/>
        </a:spcBef>
        <a:spcAft>
          <a:spcPct val="0"/>
        </a:spcAft>
        <a:defRPr sz="4400" b="1">
          <a:solidFill>
            <a:srgbClr val="376092"/>
          </a:solidFill>
          <a:latin typeface="Calibri" pitchFamily="34" charset="0"/>
        </a:defRPr>
      </a:lvl3pPr>
      <a:lvl4pPr algn="ctr" rtl="0" eaLnBrk="0" fontAlgn="base" hangingPunct="0">
        <a:spcBef>
          <a:spcPct val="0"/>
        </a:spcBef>
        <a:spcAft>
          <a:spcPct val="0"/>
        </a:spcAft>
        <a:defRPr sz="4400" b="1">
          <a:solidFill>
            <a:srgbClr val="376092"/>
          </a:solidFill>
          <a:latin typeface="Calibri" pitchFamily="34" charset="0"/>
        </a:defRPr>
      </a:lvl4pPr>
      <a:lvl5pPr algn="ctr" rtl="0" eaLnBrk="0" fontAlgn="base" hangingPunct="0">
        <a:spcBef>
          <a:spcPct val="0"/>
        </a:spcBef>
        <a:spcAft>
          <a:spcPct val="0"/>
        </a:spcAft>
        <a:defRPr sz="4400" b="1">
          <a:solidFill>
            <a:srgbClr val="376092"/>
          </a:solidFill>
          <a:latin typeface="Calibri" pitchFamily="34" charset="0"/>
        </a:defRPr>
      </a:lvl5pPr>
      <a:lvl6pPr marL="457200" algn="ctr" rtl="0" fontAlgn="base">
        <a:spcBef>
          <a:spcPct val="0"/>
        </a:spcBef>
        <a:spcAft>
          <a:spcPct val="0"/>
        </a:spcAft>
        <a:defRPr sz="4400" b="1">
          <a:solidFill>
            <a:srgbClr val="376092"/>
          </a:solidFill>
          <a:latin typeface="Calibri" pitchFamily="34" charset="0"/>
        </a:defRPr>
      </a:lvl6pPr>
      <a:lvl7pPr marL="914400" algn="ctr" rtl="0" fontAlgn="base">
        <a:spcBef>
          <a:spcPct val="0"/>
        </a:spcBef>
        <a:spcAft>
          <a:spcPct val="0"/>
        </a:spcAft>
        <a:defRPr sz="4400" b="1">
          <a:solidFill>
            <a:srgbClr val="376092"/>
          </a:solidFill>
          <a:latin typeface="Calibri" pitchFamily="34" charset="0"/>
        </a:defRPr>
      </a:lvl7pPr>
      <a:lvl8pPr marL="1371600" algn="ctr" rtl="0" fontAlgn="base">
        <a:spcBef>
          <a:spcPct val="0"/>
        </a:spcBef>
        <a:spcAft>
          <a:spcPct val="0"/>
        </a:spcAft>
        <a:defRPr sz="4400" b="1">
          <a:solidFill>
            <a:srgbClr val="376092"/>
          </a:solidFill>
          <a:latin typeface="Calibri" pitchFamily="34" charset="0"/>
        </a:defRPr>
      </a:lvl8pPr>
      <a:lvl9pPr marL="1828800" algn="ctr" rtl="0" fontAlgn="base">
        <a:spcBef>
          <a:spcPct val="0"/>
        </a:spcBef>
        <a:spcAft>
          <a:spcPct val="0"/>
        </a:spcAft>
        <a:defRPr sz="4400" b="1">
          <a:solidFill>
            <a:srgbClr val="376092"/>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aobp.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obp.seethebrand.com/cs/kat17/"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info@aobp.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obp.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936345"/>
            <a:ext cx="7416824" cy="4152902"/>
          </a:xfrm>
          <a:prstGeom prst="rect">
            <a:avLst/>
          </a:prstGeom>
          <a:effectLst>
            <a:outerShdw dist="50800" dir="5400000" sx="1000" sy="1000" algn="ctr" rotWithShape="0">
              <a:srgbClr val="000000"/>
            </a:outerShdw>
            <a:softEdge rad="177800"/>
          </a:effectLst>
        </p:spPr>
      </p:pic>
      <p:sp>
        <p:nvSpPr>
          <p:cNvPr id="5" name="Nadpis 1"/>
          <p:cNvSpPr txBox="1">
            <a:spLocks/>
          </p:cNvSpPr>
          <p:nvPr/>
        </p:nvSpPr>
        <p:spPr>
          <a:xfrm>
            <a:off x="395536" y="176884"/>
            <a:ext cx="8229600" cy="634082"/>
          </a:xfrm>
          <a:prstGeom prst="rect">
            <a:avLst/>
          </a:prstGeom>
        </p:spPr>
        <p:txBody>
          <a:bodyPr>
            <a:noAutofit/>
          </a:bodyPr>
          <a:lstStyle>
            <a:lvl1pPr algn="ctr" rtl="0" eaLnBrk="0" fontAlgn="base" hangingPunct="0">
              <a:spcBef>
                <a:spcPct val="0"/>
              </a:spcBef>
              <a:spcAft>
                <a:spcPct val="0"/>
              </a:spcAft>
              <a:defRPr sz="4400" b="1" kern="1200">
                <a:solidFill>
                  <a:srgbClr val="376092"/>
                </a:solidFill>
                <a:latin typeface="+mj-lt"/>
                <a:ea typeface="+mj-ea"/>
                <a:cs typeface="+mj-cs"/>
              </a:defRPr>
            </a:lvl1pPr>
            <a:lvl2pPr algn="ctr" rtl="0" eaLnBrk="0" fontAlgn="base" hangingPunct="0">
              <a:spcBef>
                <a:spcPct val="0"/>
              </a:spcBef>
              <a:spcAft>
                <a:spcPct val="0"/>
              </a:spcAft>
              <a:defRPr sz="4400" b="1">
                <a:solidFill>
                  <a:srgbClr val="376092"/>
                </a:solidFill>
                <a:latin typeface="Calibri" pitchFamily="34" charset="0"/>
              </a:defRPr>
            </a:lvl2pPr>
            <a:lvl3pPr algn="ctr" rtl="0" eaLnBrk="0" fontAlgn="base" hangingPunct="0">
              <a:spcBef>
                <a:spcPct val="0"/>
              </a:spcBef>
              <a:spcAft>
                <a:spcPct val="0"/>
              </a:spcAft>
              <a:defRPr sz="4400" b="1">
                <a:solidFill>
                  <a:srgbClr val="376092"/>
                </a:solidFill>
                <a:latin typeface="Calibri" pitchFamily="34" charset="0"/>
              </a:defRPr>
            </a:lvl3pPr>
            <a:lvl4pPr algn="ctr" rtl="0" eaLnBrk="0" fontAlgn="base" hangingPunct="0">
              <a:spcBef>
                <a:spcPct val="0"/>
              </a:spcBef>
              <a:spcAft>
                <a:spcPct val="0"/>
              </a:spcAft>
              <a:defRPr sz="4400" b="1">
                <a:solidFill>
                  <a:srgbClr val="376092"/>
                </a:solidFill>
                <a:latin typeface="Calibri" pitchFamily="34" charset="0"/>
              </a:defRPr>
            </a:lvl4pPr>
            <a:lvl5pPr algn="ctr" rtl="0" eaLnBrk="0" fontAlgn="base" hangingPunct="0">
              <a:spcBef>
                <a:spcPct val="0"/>
              </a:spcBef>
              <a:spcAft>
                <a:spcPct val="0"/>
              </a:spcAft>
              <a:defRPr sz="4400" b="1">
                <a:solidFill>
                  <a:srgbClr val="376092"/>
                </a:solidFill>
                <a:latin typeface="Calibri" pitchFamily="34" charset="0"/>
              </a:defRPr>
            </a:lvl5pPr>
            <a:lvl6pPr marL="457200" algn="ctr" rtl="0" fontAlgn="base">
              <a:spcBef>
                <a:spcPct val="0"/>
              </a:spcBef>
              <a:spcAft>
                <a:spcPct val="0"/>
              </a:spcAft>
              <a:defRPr sz="4400" b="1">
                <a:solidFill>
                  <a:srgbClr val="376092"/>
                </a:solidFill>
                <a:latin typeface="Calibri" pitchFamily="34" charset="0"/>
              </a:defRPr>
            </a:lvl6pPr>
            <a:lvl7pPr marL="914400" algn="ctr" rtl="0" fontAlgn="base">
              <a:spcBef>
                <a:spcPct val="0"/>
              </a:spcBef>
              <a:spcAft>
                <a:spcPct val="0"/>
              </a:spcAft>
              <a:defRPr sz="4400" b="1">
                <a:solidFill>
                  <a:srgbClr val="376092"/>
                </a:solidFill>
                <a:latin typeface="Calibri" pitchFamily="34" charset="0"/>
              </a:defRPr>
            </a:lvl7pPr>
            <a:lvl8pPr marL="1371600" algn="ctr" rtl="0" fontAlgn="base">
              <a:spcBef>
                <a:spcPct val="0"/>
              </a:spcBef>
              <a:spcAft>
                <a:spcPct val="0"/>
              </a:spcAft>
              <a:defRPr sz="4400" b="1">
                <a:solidFill>
                  <a:srgbClr val="376092"/>
                </a:solidFill>
                <a:latin typeface="Calibri" pitchFamily="34" charset="0"/>
              </a:defRPr>
            </a:lvl8pPr>
            <a:lvl9pPr marL="1828800" algn="ctr" rtl="0" fontAlgn="base">
              <a:spcBef>
                <a:spcPct val="0"/>
              </a:spcBef>
              <a:spcAft>
                <a:spcPct val="0"/>
              </a:spcAft>
              <a:defRPr sz="4400" b="1">
                <a:solidFill>
                  <a:srgbClr val="376092"/>
                </a:solidFill>
                <a:latin typeface="Calibri" pitchFamily="34" charset="0"/>
              </a:defRPr>
            </a:lvl9pPr>
          </a:lstStyle>
          <a:p>
            <a:pPr eaLnBrk="1" hangingPunct="1"/>
            <a:r>
              <a:rPr lang="cs-CZ" sz="3600" dirty="0"/>
              <a:t>Obranný a bezpečnostní průmysl ČR</a:t>
            </a:r>
            <a:endParaRPr lang="en-US" sz="3600" dirty="0"/>
          </a:p>
        </p:txBody>
      </p:sp>
      <p:sp>
        <p:nvSpPr>
          <p:cNvPr id="6" name="Nadpis 1"/>
          <p:cNvSpPr txBox="1">
            <a:spLocks/>
          </p:cNvSpPr>
          <p:nvPr/>
        </p:nvSpPr>
        <p:spPr>
          <a:xfrm>
            <a:off x="179512" y="5301208"/>
            <a:ext cx="8229600" cy="848121"/>
          </a:xfrm>
          <a:prstGeom prst="rect">
            <a:avLst/>
          </a:prstGeom>
        </p:spPr>
        <p:txBody>
          <a:bodyPr>
            <a:normAutofit fontScale="97500"/>
          </a:bodyPr>
          <a:lstStyle>
            <a:lvl1pPr algn="ctr" rtl="0" eaLnBrk="0" fontAlgn="base" hangingPunct="0">
              <a:spcBef>
                <a:spcPct val="0"/>
              </a:spcBef>
              <a:spcAft>
                <a:spcPct val="0"/>
              </a:spcAft>
              <a:defRPr sz="4400" b="1" kern="1200">
                <a:solidFill>
                  <a:srgbClr val="376092"/>
                </a:solidFill>
                <a:latin typeface="+mj-lt"/>
                <a:ea typeface="+mj-ea"/>
                <a:cs typeface="+mj-cs"/>
              </a:defRPr>
            </a:lvl1pPr>
            <a:lvl2pPr algn="ctr" rtl="0" eaLnBrk="0" fontAlgn="base" hangingPunct="0">
              <a:spcBef>
                <a:spcPct val="0"/>
              </a:spcBef>
              <a:spcAft>
                <a:spcPct val="0"/>
              </a:spcAft>
              <a:defRPr sz="4400" b="1">
                <a:solidFill>
                  <a:srgbClr val="376092"/>
                </a:solidFill>
                <a:latin typeface="Calibri" pitchFamily="34" charset="0"/>
              </a:defRPr>
            </a:lvl2pPr>
            <a:lvl3pPr algn="ctr" rtl="0" eaLnBrk="0" fontAlgn="base" hangingPunct="0">
              <a:spcBef>
                <a:spcPct val="0"/>
              </a:spcBef>
              <a:spcAft>
                <a:spcPct val="0"/>
              </a:spcAft>
              <a:defRPr sz="4400" b="1">
                <a:solidFill>
                  <a:srgbClr val="376092"/>
                </a:solidFill>
                <a:latin typeface="Calibri" pitchFamily="34" charset="0"/>
              </a:defRPr>
            </a:lvl3pPr>
            <a:lvl4pPr algn="ctr" rtl="0" eaLnBrk="0" fontAlgn="base" hangingPunct="0">
              <a:spcBef>
                <a:spcPct val="0"/>
              </a:spcBef>
              <a:spcAft>
                <a:spcPct val="0"/>
              </a:spcAft>
              <a:defRPr sz="4400" b="1">
                <a:solidFill>
                  <a:srgbClr val="376092"/>
                </a:solidFill>
                <a:latin typeface="Calibri" pitchFamily="34" charset="0"/>
              </a:defRPr>
            </a:lvl4pPr>
            <a:lvl5pPr algn="ctr" rtl="0" eaLnBrk="0" fontAlgn="base" hangingPunct="0">
              <a:spcBef>
                <a:spcPct val="0"/>
              </a:spcBef>
              <a:spcAft>
                <a:spcPct val="0"/>
              </a:spcAft>
              <a:defRPr sz="4400" b="1">
                <a:solidFill>
                  <a:srgbClr val="376092"/>
                </a:solidFill>
                <a:latin typeface="Calibri" pitchFamily="34" charset="0"/>
              </a:defRPr>
            </a:lvl5pPr>
            <a:lvl6pPr marL="457200" algn="ctr" rtl="0" fontAlgn="base">
              <a:spcBef>
                <a:spcPct val="0"/>
              </a:spcBef>
              <a:spcAft>
                <a:spcPct val="0"/>
              </a:spcAft>
              <a:defRPr sz="4400" b="1">
                <a:solidFill>
                  <a:srgbClr val="376092"/>
                </a:solidFill>
                <a:latin typeface="Calibri" pitchFamily="34" charset="0"/>
              </a:defRPr>
            </a:lvl6pPr>
            <a:lvl7pPr marL="914400" algn="ctr" rtl="0" fontAlgn="base">
              <a:spcBef>
                <a:spcPct val="0"/>
              </a:spcBef>
              <a:spcAft>
                <a:spcPct val="0"/>
              </a:spcAft>
              <a:defRPr sz="4400" b="1">
                <a:solidFill>
                  <a:srgbClr val="376092"/>
                </a:solidFill>
                <a:latin typeface="Calibri" pitchFamily="34" charset="0"/>
              </a:defRPr>
            </a:lvl7pPr>
            <a:lvl8pPr marL="1371600" algn="ctr" rtl="0" fontAlgn="base">
              <a:spcBef>
                <a:spcPct val="0"/>
              </a:spcBef>
              <a:spcAft>
                <a:spcPct val="0"/>
              </a:spcAft>
              <a:defRPr sz="4400" b="1">
                <a:solidFill>
                  <a:srgbClr val="376092"/>
                </a:solidFill>
                <a:latin typeface="Calibri" pitchFamily="34" charset="0"/>
              </a:defRPr>
            </a:lvl8pPr>
            <a:lvl9pPr marL="1828800" algn="ctr" rtl="0" fontAlgn="base">
              <a:spcBef>
                <a:spcPct val="0"/>
              </a:spcBef>
              <a:spcAft>
                <a:spcPct val="0"/>
              </a:spcAft>
              <a:defRPr sz="4400" b="1">
                <a:solidFill>
                  <a:srgbClr val="376092"/>
                </a:solidFill>
                <a:latin typeface="Calibri" pitchFamily="34" charset="0"/>
              </a:defRPr>
            </a:lvl9pPr>
          </a:lstStyle>
          <a:p>
            <a:pPr eaLnBrk="1" hangingPunct="1"/>
            <a:r>
              <a:rPr lang="cs-CZ" sz="1800" dirty="0"/>
              <a:t>RNDr. Jiří Hynek</a:t>
            </a:r>
          </a:p>
          <a:p>
            <a:pPr eaLnBrk="1" hangingPunct="1"/>
            <a:r>
              <a:rPr lang="cs-CZ" sz="1800" dirty="0"/>
              <a:t>Asociace obranného a bezpečnostního průmyslu ČR</a:t>
            </a:r>
          </a:p>
          <a:p>
            <a:pPr eaLnBrk="1" hangingPunct="1"/>
            <a:endParaRPr lang="en-US" sz="2400" dirty="0"/>
          </a:p>
          <a:p>
            <a:pPr eaLnBrk="1" hangingPunct="1"/>
            <a:endParaRPr lang="en-US" sz="2400" dirty="0"/>
          </a:p>
        </p:txBody>
      </p:sp>
      <p:sp>
        <p:nvSpPr>
          <p:cNvPr id="9" name="Obdélník 8"/>
          <p:cNvSpPr/>
          <p:nvPr/>
        </p:nvSpPr>
        <p:spPr>
          <a:xfrm>
            <a:off x="2286000" y="3105835"/>
            <a:ext cx="4572000" cy="369332"/>
          </a:xfrm>
          <a:prstGeom prst="rect">
            <a:avLst/>
          </a:prstGeom>
        </p:spPr>
        <p:txBody>
          <a:bodyPr>
            <a:spAutoFit/>
          </a:bodyPr>
          <a:lstStyle/>
          <a:p>
            <a:r>
              <a:rPr lang="cs-CZ" dirty="0"/>
              <a:t>Asociace obranné a bezpečnostního průmyslu </a:t>
            </a:r>
            <a:endParaRPr lang="en-US" dirty="0"/>
          </a:p>
        </p:txBody>
      </p:sp>
      <p:sp>
        <p:nvSpPr>
          <p:cNvPr id="10" name="Obdélník 9"/>
          <p:cNvSpPr/>
          <p:nvPr/>
        </p:nvSpPr>
        <p:spPr>
          <a:xfrm>
            <a:off x="7236296" y="6400087"/>
            <a:ext cx="1268488" cy="369332"/>
          </a:xfrm>
          <a:prstGeom prst="rect">
            <a:avLst/>
          </a:prstGeom>
        </p:spPr>
        <p:txBody>
          <a:bodyPr wrap="square">
            <a:spAutoFit/>
          </a:bodyPr>
          <a:lstStyle/>
          <a:p>
            <a:r>
              <a:rPr lang="cs-CZ" dirty="0"/>
              <a:t>datum</a:t>
            </a:r>
          </a:p>
        </p:txBody>
      </p:sp>
    </p:spTree>
    <p:extLst>
      <p:ext uri="{BB962C8B-B14F-4D97-AF65-F5344CB8AC3E}">
        <p14:creationId xmlns:p14="http://schemas.microsoft.com/office/powerpoint/2010/main" val="1319780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5F1E1B-AA18-4761-956E-294AC4D75DF2}"/>
              </a:ext>
            </a:extLst>
          </p:cNvPr>
          <p:cNvSpPr>
            <a:spLocks noGrp="1"/>
          </p:cNvSpPr>
          <p:nvPr>
            <p:ph type="title"/>
          </p:nvPr>
        </p:nvSpPr>
        <p:spPr/>
        <p:txBody>
          <a:bodyPr/>
          <a:lstStyle/>
          <a:p>
            <a:r>
              <a:rPr lang="en-GB" sz="2800" i="1" dirty="0"/>
              <a:t>Combat communication and information sharing capability (call for proposals – 2019)</a:t>
            </a:r>
            <a:br>
              <a:rPr lang="cs-CZ" i="1" dirty="0"/>
            </a:br>
            <a:endParaRPr lang="en-US" dirty="0"/>
          </a:p>
        </p:txBody>
      </p:sp>
      <p:sp>
        <p:nvSpPr>
          <p:cNvPr id="3" name="Zástupný symbol pro obsah 2">
            <a:extLst>
              <a:ext uri="{FF2B5EF4-FFF2-40B4-BE49-F238E27FC236}">
                <a16:creationId xmlns:a16="http://schemas.microsoft.com/office/drawing/2014/main" id="{75854755-41A1-40C6-98DD-75B876573C7E}"/>
              </a:ext>
            </a:extLst>
          </p:cNvPr>
          <p:cNvSpPr>
            <a:spLocks noGrp="1"/>
          </p:cNvSpPr>
          <p:nvPr>
            <p:ph idx="1"/>
          </p:nvPr>
        </p:nvSpPr>
        <p:spPr/>
        <p:txBody>
          <a:bodyPr/>
          <a:lstStyle/>
          <a:p>
            <a:pPr marL="0" indent="0">
              <a:buNone/>
            </a:pPr>
            <a:r>
              <a:rPr lang="en-GB" sz="1800" b="1" dirty="0"/>
              <a:t>Proposals are invited against the following topic(s)</a:t>
            </a:r>
            <a:r>
              <a:rPr lang="en-GB" sz="1800" dirty="0"/>
              <a:t>: </a:t>
            </a:r>
            <a:endParaRPr lang="cs-CZ" sz="1800" dirty="0"/>
          </a:p>
          <a:p>
            <a:pPr lvl="0"/>
            <a:r>
              <a:rPr lang="en-US" sz="1800" dirty="0"/>
              <a:t>Interoperable communication activities at tactical level compliant with ESSOR and SCA architecture software defined radio platforms;</a:t>
            </a:r>
            <a:endParaRPr lang="cs-CZ" sz="1800" dirty="0"/>
          </a:p>
          <a:p>
            <a:pPr lvl="0"/>
            <a:r>
              <a:rPr lang="en-US" sz="1800" dirty="0"/>
              <a:t>New generation of EU-MIDS terminals compatible with the US one; </a:t>
            </a:r>
            <a:endParaRPr lang="cs-CZ" sz="1800" dirty="0"/>
          </a:p>
          <a:p>
            <a:pPr lvl="0"/>
            <a:r>
              <a:rPr lang="en-GB" sz="1800" dirty="0"/>
              <a:t>A Software Defined Network for military use including the development of products and technologies; </a:t>
            </a:r>
            <a:endParaRPr lang="cs-CZ" sz="1800" dirty="0"/>
          </a:p>
          <a:p>
            <a:pPr lvl="0"/>
            <a:r>
              <a:rPr lang="en-GB" sz="1800" dirty="0"/>
              <a:t>Modular and adaptive tactical networks to control, change and manage network behaviour;</a:t>
            </a:r>
            <a:endParaRPr lang="cs-CZ" sz="1800" dirty="0"/>
          </a:p>
          <a:p>
            <a:pPr lvl="0"/>
            <a:r>
              <a:rPr lang="en-GB" sz="1800" dirty="0"/>
              <a:t>Innovative future-oriented communication capabilities such as but not limited to quantum communications or </a:t>
            </a:r>
            <a:r>
              <a:rPr lang="en-US" sz="1800" dirty="0"/>
              <a:t>high speed secure free space optical communication</a:t>
            </a:r>
            <a:r>
              <a:rPr lang="en-GB" sz="1800" dirty="0"/>
              <a:t>. </a:t>
            </a:r>
            <a:endParaRPr lang="cs-CZ" sz="1800" dirty="0"/>
          </a:p>
          <a:p>
            <a:r>
              <a:rPr lang="en-GB" sz="1800" b="1" dirty="0"/>
              <a:t>Targeted type of action(s)</a:t>
            </a:r>
            <a:r>
              <a:rPr lang="en-GB" sz="1800" dirty="0"/>
              <a:t>: design, prototyping and/or testing, not excluding upstream or downstream activities.</a:t>
            </a:r>
            <a:endParaRPr lang="cs-CZ" sz="1800" dirty="0"/>
          </a:p>
          <a:p>
            <a:r>
              <a:rPr lang="en-GB" sz="1800" dirty="0"/>
              <a:t>The indicative budget for this category is [</a:t>
            </a:r>
            <a:r>
              <a:rPr lang="en-GB" sz="1800" b="1" dirty="0"/>
              <a:t>EUR 18 000 000]. </a:t>
            </a:r>
            <a:endParaRPr lang="cs-CZ" sz="1800" dirty="0"/>
          </a:p>
          <a:p>
            <a:r>
              <a:rPr lang="en-GB" sz="1800" dirty="0"/>
              <a:t>Software Communication Architecture</a:t>
            </a:r>
            <a:endParaRPr lang="cs-CZ" sz="1800" dirty="0"/>
          </a:p>
          <a:p>
            <a:r>
              <a:rPr lang="en-GB" sz="1800" dirty="0"/>
              <a:t>Multifunctional Information Distribution System</a:t>
            </a:r>
            <a:endParaRPr lang="cs-CZ" sz="1800" dirty="0"/>
          </a:p>
          <a:p>
            <a:endParaRPr lang="en-US" dirty="0"/>
          </a:p>
        </p:txBody>
      </p:sp>
    </p:spTree>
    <p:extLst>
      <p:ext uri="{BB962C8B-B14F-4D97-AF65-F5344CB8AC3E}">
        <p14:creationId xmlns:p14="http://schemas.microsoft.com/office/powerpoint/2010/main" val="172312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D9CD-B2A5-4EF4-82FE-24192FC386C0}"/>
              </a:ext>
            </a:extLst>
          </p:cNvPr>
          <p:cNvSpPr>
            <a:spLocks noGrp="1"/>
          </p:cNvSpPr>
          <p:nvPr>
            <p:ph type="title"/>
          </p:nvPr>
        </p:nvSpPr>
        <p:spPr/>
        <p:txBody>
          <a:bodyPr/>
          <a:lstStyle/>
          <a:p>
            <a:r>
              <a:rPr lang="en-GB" sz="2800" i="1" dirty="0"/>
              <a:t>Cyber situational awareness and defence capabilities (call for proposals – 2020)</a:t>
            </a:r>
            <a:br>
              <a:rPr lang="cs-CZ" i="1" dirty="0"/>
            </a:br>
            <a:endParaRPr lang="en-US" dirty="0"/>
          </a:p>
        </p:txBody>
      </p:sp>
      <p:sp>
        <p:nvSpPr>
          <p:cNvPr id="3" name="Zástupný symbol pro obsah 2">
            <a:extLst>
              <a:ext uri="{FF2B5EF4-FFF2-40B4-BE49-F238E27FC236}">
                <a16:creationId xmlns:a16="http://schemas.microsoft.com/office/drawing/2014/main" id="{A5CF1403-F9ED-4A4C-9BE1-CE6A0CEB2D90}"/>
              </a:ext>
            </a:extLst>
          </p:cNvPr>
          <p:cNvSpPr>
            <a:spLocks noGrp="1"/>
          </p:cNvSpPr>
          <p:nvPr>
            <p:ph idx="1"/>
          </p:nvPr>
        </p:nvSpPr>
        <p:spPr/>
        <p:txBody>
          <a:bodyPr/>
          <a:lstStyle/>
          <a:p>
            <a:pPr marL="0" indent="0">
              <a:buNone/>
            </a:pPr>
            <a:r>
              <a:rPr lang="en-GB" sz="1800" b="1" dirty="0"/>
              <a:t>Proposals are invited against the following topic(s)</a:t>
            </a:r>
            <a:r>
              <a:rPr lang="en-GB" sz="1800" dirty="0"/>
              <a:t>: cyber situational awareness and cyber response and defensive measures, including automated security and deployable capabilities, such as:</a:t>
            </a:r>
            <a:endParaRPr lang="cs-CZ" sz="1800" dirty="0"/>
          </a:p>
          <a:p>
            <a:pPr lvl="0"/>
            <a:r>
              <a:rPr lang="en-GB" sz="1800" dirty="0"/>
              <a:t>A software suite enabling real-time cyber defence situational awareness for military decision-making; </a:t>
            </a:r>
            <a:endParaRPr lang="cs-CZ" sz="1800" dirty="0"/>
          </a:p>
          <a:p>
            <a:pPr lvl="0"/>
            <a:r>
              <a:rPr lang="en-US" sz="1800" dirty="0"/>
              <a:t>An easily deployable and interconnected cyber toolbox for military use.</a:t>
            </a:r>
            <a:endParaRPr lang="cs-CZ" sz="1800" dirty="0"/>
          </a:p>
          <a:p>
            <a:r>
              <a:rPr lang="en-GB" sz="1800" b="1" dirty="0"/>
              <a:t>Targeted type of action(s):</a:t>
            </a:r>
            <a:r>
              <a:rPr lang="en-GB" sz="1800" dirty="0"/>
              <a:t> design and/or system prototyping, not excluding upstream or downstream activities. </a:t>
            </a:r>
            <a:endParaRPr lang="cs-CZ" sz="1800" dirty="0"/>
          </a:p>
          <a:p>
            <a:r>
              <a:rPr lang="en-GB" sz="1800" dirty="0"/>
              <a:t>The indicative budget for this category is </a:t>
            </a:r>
            <a:r>
              <a:rPr lang="en-GB" sz="1800" b="1" dirty="0"/>
              <a:t>[EUR 20 000 000]. </a:t>
            </a:r>
            <a:endParaRPr lang="cs-CZ" sz="1800" dirty="0"/>
          </a:p>
          <a:p>
            <a:endParaRPr lang="en-US" dirty="0"/>
          </a:p>
        </p:txBody>
      </p:sp>
    </p:spTree>
    <p:extLst>
      <p:ext uri="{BB962C8B-B14F-4D97-AF65-F5344CB8AC3E}">
        <p14:creationId xmlns:p14="http://schemas.microsoft.com/office/powerpoint/2010/main" val="7749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7B302D-1584-442F-AFBA-A74140FB5746}"/>
              </a:ext>
            </a:extLst>
          </p:cNvPr>
          <p:cNvSpPr>
            <a:spLocks noGrp="1"/>
          </p:cNvSpPr>
          <p:nvPr>
            <p:ph type="title"/>
          </p:nvPr>
        </p:nvSpPr>
        <p:spPr/>
        <p:txBody>
          <a:bodyPr/>
          <a:lstStyle/>
          <a:p>
            <a:r>
              <a:rPr lang="en-GB" sz="2800" i="1" dirty="0"/>
              <a:t>European Strategic Command and Control (ESC2) system (call for proposals – 2019)</a:t>
            </a:r>
            <a:br>
              <a:rPr lang="cs-CZ" i="1" dirty="0"/>
            </a:br>
            <a:endParaRPr lang="en-US" dirty="0"/>
          </a:p>
        </p:txBody>
      </p:sp>
      <p:sp>
        <p:nvSpPr>
          <p:cNvPr id="3" name="Zástupný symbol pro obsah 2">
            <a:extLst>
              <a:ext uri="{FF2B5EF4-FFF2-40B4-BE49-F238E27FC236}">
                <a16:creationId xmlns:a16="http://schemas.microsoft.com/office/drawing/2014/main" id="{D30BC6AD-32F1-4F61-8951-7D634DA6E3B7}"/>
              </a:ext>
            </a:extLst>
          </p:cNvPr>
          <p:cNvSpPr>
            <a:spLocks noGrp="1"/>
          </p:cNvSpPr>
          <p:nvPr>
            <p:ph idx="1"/>
          </p:nvPr>
        </p:nvSpPr>
        <p:spPr/>
        <p:txBody>
          <a:bodyPr/>
          <a:lstStyle/>
          <a:p>
            <a:pPr marL="0" indent="0">
              <a:buNone/>
            </a:pPr>
            <a:r>
              <a:rPr lang="en-GB" sz="1800" b="1" dirty="0"/>
              <a:t>Proposals are invited against the following topic</a:t>
            </a:r>
            <a:r>
              <a:rPr lang="en-GB" sz="1800" dirty="0"/>
              <a:t>: </a:t>
            </a:r>
            <a:endParaRPr lang="cs-CZ" sz="1800" dirty="0"/>
          </a:p>
          <a:p>
            <a:pPr lvl="0"/>
            <a:r>
              <a:rPr lang="en-GB" sz="1800" dirty="0"/>
              <a:t>Strategic C2 and CIS capabilities and equipment needed for establishing a strategic C2 system. </a:t>
            </a:r>
            <a:endParaRPr lang="cs-CZ" sz="1800" dirty="0"/>
          </a:p>
          <a:p>
            <a:r>
              <a:rPr lang="en-GB" sz="1800" b="1" dirty="0"/>
              <a:t>Targeted type of action(s)</a:t>
            </a:r>
            <a:r>
              <a:rPr lang="en-GB" sz="1800" dirty="0"/>
              <a:t>: design, not excluding upstream and downstream activities.</a:t>
            </a:r>
            <a:endParaRPr lang="cs-CZ" sz="1800" dirty="0"/>
          </a:p>
          <a:p>
            <a:r>
              <a:rPr lang="en-GB" sz="1800" dirty="0"/>
              <a:t>The indicative budget for this category is </a:t>
            </a:r>
            <a:r>
              <a:rPr lang="en-GB" sz="1800" b="1" dirty="0"/>
              <a:t>[EUR 20 000 000]. </a:t>
            </a:r>
            <a:endParaRPr lang="cs-CZ" sz="1800" dirty="0"/>
          </a:p>
          <a:p>
            <a:endParaRPr lang="en-US" dirty="0"/>
          </a:p>
        </p:txBody>
      </p:sp>
    </p:spTree>
    <p:extLst>
      <p:ext uri="{BB962C8B-B14F-4D97-AF65-F5344CB8AC3E}">
        <p14:creationId xmlns:p14="http://schemas.microsoft.com/office/powerpoint/2010/main" val="241980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3868B-986D-4C45-B690-CF82DFAA7402}"/>
              </a:ext>
            </a:extLst>
          </p:cNvPr>
          <p:cNvSpPr>
            <a:spLocks noGrp="1"/>
          </p:cNvSpPr>
          <p:nvPr>
            <p:ph type="title"/>
          </p:nvPr>
        </p:nvSpPr>
        <p:spPr/>
        <p:txBody>
          <a:bodyPr/>
          <a:lstStyle/>
          <a:p>
            <a:r>
              <a:rPr lang="en-GB" sz="2800" i="1" dirty="0"/>
              <a:t>Upgrade of current and development of next generation ground-based precision strike capabilities – anti-tank weapons (call for proposals – 2019)</a:t>
            </a:r>
            <a:br>
              <a:rPr lang="cs-CZ" sz="2800" i="1" dirty="0"/>
            </a:br>
            <a:endParaRPr lang="en-US" sz="2800" dirty="0"/>
          </a:p>
        </p:txBody>
      </p:sp>
      <p:sp>
        <p:nvSpPr>
          <p:cNvPr id="3" name="Zástupný symbol pro obsah 2">
            <a:extLst>
              <a:ext uri="{FF2B5EF4-FFF2-40B4-BE49-F238E27FC236}">
                <a16:creationId xmlns:a16="http://schemas.microsoft.com/office/drawing/2014/main" id="{0BE61203-788C-438E-95B0-6F17B2E57FDB}"/>
              </a:ext>
            </a:extLst>
          </p:cNvPr>
          <p:cNvSpPr>
            <a:spLocks noGrp="1"/>
          </p:cNvSpPr>
          <p:nvPr>
            <p:ph idx="1"/>
          </p:nvPr>
        </p:nvSpPr>
        <p:spPr/>
        <p:txBody>
          <a:bodyPr/>
          <a:lstStyle/>
          <a:p>
            <a:pPr marL="0" indent="0">
              <a:buNone/>
            </a:pPr>
            <a:r>
              <a:rPr lang="en-GB" sz="1800" dirty="0"/>
              <a:t>Providing a high degree of accuracy while avoiding widespread collateral damage, and reducing exposure of friendly forces is a priority for EU MS armed forces. The CDP analysis identifies the need for the upgrade of current and development of next generation ground-based precision strike capabilities. </a:t>
            </a:r>
            <a:endParaRPr lang="cs-CZ" sz="1800" dirty="0"/>
          </a:p>
          <a:p>
            <a:pPr marL="0" indent="0">
              <a:buNone/>
            </a:pPr>
            <a:r>
              <a:rPr lang="en-GB" sz="1800" b="1" dirty="0"/>
              <a:t>Proposals are invited against the following topic</a:t>
            </a:r>
            <a:r>
              <a:rPr lang="en-GB" sz="1800" dirty="0"/>
              <a:t>: </a:t>
            </a:r>
            <a:endParaRPr lang="cs-CZ" sz="1800" dirty="0"/>
          </a:p>
          <a:p>
            <a:pPr lvl="0"/>
            <a:r>
              <a:rPr lang="en-GB" sz="1800" dirty="0"/>
              <a:t>beyond line of sight (BLOS) anti-tank capabilities. </a:t>
            </a:r>
            <a:endParaRPr lang="cs-CZ" sz="1800" dirty="0"/>
          </a:p>
          <a:p>
            <a:r>
              <a:rPr lang="en-GB" sz="1800" b="1" dirty="0"/>
              <a:t>Targeted type of action(s)</a:t>
            </a:r>
            <a:r>
              <a:rPr lang="en-GB" sz="1800" dirty="0"/>
              <a:t>: testing, not excluding upstream or downstream activities.</a:t>
            </a:r>
            <a:endParaRPr lang="cs-CZ" sz="1800" dirty="0"/>
          </a:p>
          <a:p>
            <a:r>
              <a:rPr lang="en-GB" sz="1800" dirty="0"/>
              <a:t>The indicative budget for this category is </a:t>
            </a:r>
            <a:r>
              <a:rPr lang="en-GB" sz="1800" b="1" dirty="0"/>
              <a:t>[EUR 7 500 000].</a:t>
            </a:r>
            <a:endParaRPr lang="cs-CZ" sz="1800" dirty="0"/>
          </a:p>
          <a:p>
            <a:endParaRPr lang="en-US" dirty="0"/>
          </a:p>
        </p:txBody>
      </p:sp>
    </p:spTree>
    <p:extLst>
      <p:ext uri="{BB962C8B-B14F-4D97-AF65-F5344CB8AC3E}">
        <p14:creationId xmlns:p14="http://schemas.microsoft.com/office/powerpoint/2010/main" val="2540466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98A8BF-2AC0-4CEC-B65E-0A235997E28D}"/>
              </a:ext>
            </a:extLst>
          </p:cNvPr>
          <p:cNvSpPr>
            <a:spLocks noGrp="1"/>
          </p:cNvSpPr>
          <p:nvPr>
            <p:ph type="title"/>
          </p:nvPr>
        </p:nvSpPr>
        <p:spPr/>
        <p:txBody>
          <a:bodyPr/>
          <a:lstStyle/>
          <a:p>
            <a:r>
              <a:rPr lang="en-GB" sz="2800" i="1" dirty="0"/>
              <a:t>Upgrade of current and development of next generation ground-based precision strike capabilities – direct and indirect fire (call for proposals – 2020</a:t>
            </a:r>
            <a:r>
              <a:rPr lang="cs-CZ" sz="2800" i="1" dirty="0"/>
              <a:t>)</a:t>
            </a:r>
            <a:endParaRPr lang="en-US" sz="2800" i="1" dirty="0"/>
          </a:p>
        </p:txBody>
      </p:sp>
      <p:sp>
        <p:nvSpPr>
          <p:cNvPr id="3" name="Zástupný symbol pro obsah 2">
            <a:extLst>
              <a:ext uri="{FF2B5EF4-FFF2-40B4-BE49-F238E27FC236}">
                <a16:creationId xmlns:a16="http://schemas.microsoft.com/office/drawing/2014/main" id="{31F693F5-BA99-4766-B37D-64F838791C53}"/>
              </a:ext>
            </a:extLst>
          </p:cNvPr>
          <p:cNvSpPr>
            <a:spLocks noGrp="1"/>
          </p:cNvSpPr>
          <p:nvPr>
            <p:ph idx="1"/>
          </p:nvPr>
        </p:nvSpPr>
        <p:spPr/>
        <p:txBody>
          <a:bodyPr/>
          <a:lstStyle/>
          <a:p>
            <a:pPr marL="0" indent="0">
              <a:buNone/>
            </a:pPr>
            <a:r>
              <a:rPr lang="en-GB" sz="1800" dirty="0"/>
              <a:t>Providing a high degree of accuracy while avoiding widespread collateral damage, and reducing exposure of friendly forces is a priority for EU MS armed forces. The CDP analysis identifies the need for the upgrade of current and development of next generation ground-based precision strike capabilities, including ammunition and fire control systems. </a:t>
            </a:r>
            <a:endParaRPr lang="cs-CZ" sz="1800" dirty="0"/>
          </a:p>
          <a:p>
            <a:pPr marL="0" indent="0">
              <a:buNone/>
            </a:pPr>
            <a:r>
              <a:rPr lang="en-GB" sz="1800" dirty="0"/>
              <a:t> </a:t>
            </a:r>
            <a:endParaRPr lang="cs-CZ" sz="1800" dirty="0"/>
          </a:p>
          <a:p>
            <a:pPr marL="0" indent="0">
              <a:buNone/>
            </a:pPr>
            <a:r>
              <a:rPr lang="en-GB" sz="1800" b="1" dirty="0"/>
              <a:t>Proposals are invited against the following topic:</a:t>
            </a:r>
            <a:r>
              <a:rPr lang="en-GB" sz="1800" dirty="0"/>
              <a:t> the development of direct and indirect fire support capabilities, such as: </a:t>
            </a:r>
            <a:endParaRPr lang="cs-CZ" sz="1800" dirty="0"/>
          </a:p>
          <a:p>
            <a:r>
              <a:rPr lang="en-GB" sz="1800" dirty="0"/>
              <a:t>A platform for long range indirect fire support capabilities;</a:t>
            </a:r>
            <a:endParaRPr lang="cs-CZ" sz="1800" dirty="0"/>
          </a:p>
          <a:p>
            <a:pPr lvl="0"/>
            <a:r>
              <a:rPr lang="en-GB" sz="1800" dirty="0"/>
              <a:t>Programmable ammunition.</a:t>
            </a:r>
            <a:endParaRPr lang="cs-CZ" sz="1800" dirty="0"/>
          </a:p>
          <a:p>
            <a:r>
              <a:rPr lang="en-GB" sz="1800" b="1" dirty="0"/>
              <a:t>Targeted type of action(s)</a:t>
            </a:r>
            <a:r>
              <a:rPr lang="en-GB" sz="1800" dirty="0"/>
              <a:t>: design and/or prototyping, not excluding upstream or downstream activities.</a:t>
            </a:r>
            <a:endParaRPr lang="cs-CZ" sz="1800" dirty="0"/>
          </a:p>
          <a:p>
            <a:r>
              <a:rPr lang="en-GB" sz="1800" dirty="0"/>
              <a:t>The indicative budget for this category is </a:t>
            </a:r>
            <a:r>
              <a:rPr lang="en-GB" sz="1800" b="1" dirty="0"/>
              <a:t>[EUR 7 500 000]. </a:t>
            </a:r>
            <a:endParaRPr lang="cs-CZ" sz="1800" dirty="0"/>
          </a:p>
          <a:p>
            <a:endParaRPr lang="en-US" dirty="0"/>
          </a:p>
        </p:txBody>
      </p:sp>
    </p:spTree>
    <p:extLst>
      <p:ext uri="{BB962C8B-B14F-4D97-AF65-F5344CB8AC3E}">
        <p14:creationId xmlns:p14="http://schemas.microsoft.com/office/powerpoint/2010/main" val="3924306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D08924-596F-43E0-98D1-0979B8D8E7A5}"/>
              </a:ext>
            </a:extLst>
          </p:cNvPr>
          <p:cNvSpPr>
            <a:spLocks noGrp="1"/>
          </p:cNvSpPr>
          <p:nvPr>
            <p:ph type="title"/>
          </p:nvPr>
        </p:nvSpPr>
        <p:spPr/>
        <p:txBody>
          <a:bodyPr/>
          <a:lstStyle/>
          <a:p>
            <a:r>
              <a:rPr lang="en-GB" sz="2800" i="1" dirty="0"/>
              <a:t>Ground combat capabilities (call for proposals – 2020)</a:t>
            </a:r>
            <a:br>
              <a:rPr lang="cs-CZ" i="1" dirty="0"/>
            </a:br>
            <a:endParaRPr lang="en-US" dirty="0"/>
          </a:p>
        </p:txBody>
      </p:sp>
      <p:sp>
        <p:nvSpPr>
          <p:cNvPr id="3" name="Zástupný symbol pro obsah 2">
            <a:extLst>
              <a:ext uri="{FF2B5EF4-FFF2-40B4-BE49-F238E27FC236}">
                <a16:creationId xmlns:a16="http://schemas.microsoft.com/office/drawing/2014/main" id="{DCC9524A-405D-4330-9BB0-90C7C36DCBAC}"/>
              </a:ext>
            </a:extLst>
          </p:cNvPr>
          <p:cNvSpPr>
            <a:spLocks noGrp="1"/>
          </p:cNvSpPr>
          <p:nvPr>
            <p:ph idx="1"/>
          </p:nvPr>
        </p:nvSpPr>
        <p:spPr/>
        <p:txBody>
          <a:bodyPr/>
          <a:lstStyle/>
          <a:p>
            <a:pPr marL="0" indent="0">
              <a:buNone/>
            </a:pPr>
            <a:r>
              <a:rPr lang="en-GB" sz="1800" b="1" dirty="0"/>
              <a:t>Proposals are invited against the following topic(s)</a:t>
            </a:r>
            <a:r>
              <a:rPr lang="en-GB" sz="1800" dirty="0"/>
              <a:t>: development of next generation and upgrade of current armoured platforms, including those able to operate in extreme climates and geographical environments.</a:t>
            </a:r>
            <a:endParaRPr lang="cs-CZ" sz="1800" dirty="0"/>
          </a:p>
          <a:p>
            <a:r>
              <a:rPr lang="en-GB" sz="1800" b="1" dirty="0"/>
              <a:t>Targeted type of action(s):</a:t>
            </a:r>
            <a:r>
              <a:rPr lang="en-GB" sz="1800" dirty="0"/>
              <a:t> study, not excluding downstream activities. </a:t>
            </a:r>
            <a:endParaRPr lang="cs-CZ" sz="1800" dirty="0"/>
          </a:p>
          <a:p>
            <a:r>
              <a:rPr lang="en-GB" sz="1800" dirty="0"/>
              <a:t>The indicative budget for this category is </a:t>
            </a:r>
            <a:r>
              <a:rPr lang="en-GB" sz="1800" b="1" dirty="0"/>
              <a:t>[EUR 7 000 000].</a:t>
            </a:r>
            <a:endParaRPr lang="cs-CZ" sz="1800" dirty="0"/>
          </a:p>
          <a:p>
            <a:endParaRPr lang="cs-CZ" sz="1800" dirty="0"/>
          </a:p>
          <a:p>
            <a:endParaRPr lang="en-US" dirty="0"/>
          </a:p>
        </p:txBody>
      </p:sp>
    </p:spTree>
    <p:extLst>
      <p:ext uri="{BB962C8B-B14F-4D97-AF65-F5344CB8AC3E}">
        <p14:creationId xmlns:p14="http://schemas.microsoft.com/office/powerpoint/2010/main" val="2352336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23E4D6-0053-4761-81FE-CBF83C765231}"/>
              </a:ext>
            </a:extLst>
          </p:cNvPr>
          <p:cNvSpPr>
            <a:spLocks noGrp="1"/>
          </p:cNvSpPr>
          <p:nvPr>
            <p:ph type="title"/>
          </p:nvPr>
        </p:nvSpPr>
        <p:spPr/>
        <p:txBody>
          <a:bodyPr/>
          <a:lstStyle/>
          <a:p>
            <a:r>
              <a:rPr lang="en-GB" sz="2800" i="1" dirty="0"/>
              <a:t>Defence technologies supported by Artificial Intelligence (call for proposals – 2020)</a:t>
            </a:r>
            <a:br>
              <a:rPr lang="cs-CZ" i="1" dirty="0"/>
            </a:br>
            <a:endParaRPr lang="en-US" dirty="0"/>
          </a:p>
        </p:txBody>
      </p:sp>
      <p:sp>
        <p:nvSpPr>
          <p:cNvPr id="3" name="Zástupný symbol pro obsah 2">
            <a:extLst>
              <a:ext uri="{FF2B5EF4-FFF2-40B4-BE49-F238E27FC236}">
                <a16:creationId xmlns:a16="http://schemas.microsoft.com/office/drawing/2014/main" id="{E237373E-B321-47B7-B396-6E636A621842}"/>
              </a:ext>
            </a:extLst>
          </p:cNvPr>
          <p:cNvSpPr>
            <a:spLocks noGrp="1"/>
          </p:cNvSpPr>
          <p:nvPr>
            <p:ph idx="1"/>
          </p:nvPr>
        </p:nvSpPr>
        <p:spPr/>
        <p:txBody>
          <a:bodyPr/>
          <a:lstStyle/>
          <a:p>
            <a:pPr marL="0" indent="0">
              <a:buNone/>
            </a:pPr>
            <a:r>
              <a:rPr lang="en-US" sz="1600" dirty="0"/>
              <a:t>The following areas outlined in CDP should be prioritized:</a:t>
            </a:r>
            <a:endParaRPr lang="cs-CZ" sz="1600" dirty="0"/>
          </a:p>
          <a:p>
            <a:pPr lvl="0"/>
            <a:r>
              <a:rPr lang="en-GB" sz="1600" dirty="0"/>
              <a:t>Support decision-making tools in command and control at all levels, including the use of predictive algorithms to anticipate threats/trends through analysis of big data and neural networks;</a:t>
            </a:r>
            <a:endParaRPr lang="cs-CZ" sz="1600" dirty="0"/>
          </a:p>
          <a:p>
            <a:pPr lvl="0"/>
            <a:r>
              <a:rPr lang="en-GB" sz="1600" dirty="0"/>
              <a:t>Improve intelligence gathering and processing to provide common operational picture and situational awareness;</a:t>
            </a:r>
            <a:endParaRPr lang="cs-CZ" sz="1600" dirty="0"/>
          </a:p>
          <a:p>
            <a:pPr lvl="0"/>
            <a:r>
              <a:rPr lang="en-GB" sz="1600" dirty="0"/>
              <a:t>Support recurrent activities such as STRATCOM, logistics planning, airspace management, energy management of platforms, and analysis of lessons identified in operational context;</a:t>
            </a:r>
            <a:endParaRPr lang="cs-CZ" sz="1600" dirty="0"/>
          </a:p>
          <a:p>
            <a:pPr lvl="0"/>
            <a:r>
              <a:rPr lang="en-GB" sz="1600" dirty="0"/>
              <a:t>Develop the desired level of autonomy of unmanned systems with autonomous and (automated) Guidance, Navigation and Control for mobility and with autonomous decision making for responsiveness in order to operate in highly dynamic, contested and congested environments</a:t>
            </a:r>
            <a:endParaRPr lang="cs-CZ" sz="1600" dirty="0"/>
          </a:p>
          <a:p>
            <a:pPr marL="0" indent="0">
              <a:buNone/>
            </a:pPr>
            <a:r>
              <a:rPr lang="en-GB" sz="1600" b="1" dirty="0"/>
              <a:t>Proposals are invited against the following topic(s)</a:t>
            </a:r>
            <a:r>
              <a:rPr lang="en-GB" sz="1600" dirty="0"/>
              <a:t>: defence capabilities supported by Artificial Intelligence.  </a:t>
            </a:r>
            <a:endParaRPr lang="cs-CZ" sz="1600" dirty="0"/>
          </a:p>
          <a:p>
            <a:r>
              <a:rPr lang="en-GB" sz="1600" b="1" dirty="0"/>
              <a:t>Targeted type of action(s)</a:t>
            </a:r>
            <a:r>
              <a:rPr lang="en-GB" sz="1600" dirty="0"/>
              <a:t>: design and/or system prototyping, not excluding upstream or downstream activities. </a:t>
            </a:r>
            <a:endParaRPr lang="cs-CZ" sz="1600" dirty="0"/>
          </a:p>
          <a:p>
            <a:r>
              <a:rPr lang="en-GB" sz="1600" dirty="0"/>
              <a:t>The indicative budget for this category is </a:t>
            </a:r>
            <a:r>
              <a:rPr lang="en-GB" sz="1600" b="1" dirty="0"/>
              <a:t>[EUR 5 000 000].</a:t>
            </a:r>
            <a:endParaRPr lang="cs-CZ" sz="1600" dirty="0"/>
          </a:p>
          <a:p>
            <a:endParaRPr lang="en-US" dirty="0"/>
          </a:p>
        </p:txBody>
      </p:sp>
    </p:spTree>
    <p:extLst>
      <p:ext uri="{BB962C8B-B14F-4D97-AF65-F5344CB8AC3E}">
        <p14:creationId xmlns:p14="http://schemas.microsoft.com/office/powerpoint/2010/main" val="3231045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322798-C7F1-4E98-AE29-20F3DB2B6233}"/>
              </a:ext>
            </a:extLst>
          </p:cNvPr>
          <p:cNvSpPr>
            <a:spLocks noGrp="1"/>
          </p:cNvSpPr>
          <p:nvPr>
            <p:ph type="title"/>
          </p:nvPr>
        </p:nvSpPr>
        <p:spPr/>
        <p:txBody>
          <a:bodyPr/>
          <a:lstStyle/>
          <a:p>
            <a:r>
              <a:rPr lang="en-GB" sz="2800" i="1" dirty="0"/>
              <a:t>Category for SMEs – Innovative and future-oriented defence solutions (calls for proposals – 2019 and 2020)</a:t>
            </a:r>
            <a:br>
              <a:rPr lang="cs-CZ" i="1" dirty="0"/>
            </a:br>
            <a:endParaRPr lang="en-US" dirty="0"/>
          </a:p>
        </p:txBody>
      </p:sp>
      <p:sp>
        <p:nvSpPr>
          <p:cNvPr id="3" name="Zástupný symbol pro obsah 2">
            <a:extLst>
              <a:ext uri="{FF2B5EF4-FFF2-40B4-BE49-F238E27FC236}">
                <a16:creationId xmlns:a16="http://schemas.microsoft.com/office/drawing/2014/main" id="{9D2443F5-B045-4610-9A9E-9D1F010AEA21}"/>
              </a:ext>
            </a:extLst>
          </p:cNvPr>
          <p:cNvSpPr>
            <a:spLocks noGrp="1"/>
          </p:cNvSpPr>
          <p:nvPr>
            <p:ph idx="1"/>
          </p:nvPr>
        </p:nvSpPr>
        <p:spPr/>
        <p:txBody>
          <a:bodyPr/>
          <a:lstStyle/>
          <a:p>
            <a:pPr marL="0" indent="0">
              <a:buNone/>
            </a:pPr>
            <a:r>
              <a:rPr lang="en-GB" sz="1800" b="1" dirty="0"/>
              <a:t>Proposals are invited against the following topic(s)</a:t>
            </a:r>
            <a:r>
              <a:rPr lang="en-GB" sz="1800" dirty="0"/>
              <a:t>: Innovative defence products, solutions and technologies, including those that can create a disruptive effect and improve readiness, </a:t>
            </a:r>
            <a:r>
              <a:rPr lang="en-GB" sz="1800" dirty="0" err="1"/>
              <a:t>deployability</a:t>
            </a:r>
            <a:r>
              <a:rPr lang="en-GB" sz="1800" dirty="0"/>
              <a:t> and sustainability of EU forces in all spectrum of tasks and missions, for example </a:t>
            </a:r>
            <a:r>
              <a:rPr lang="en-GB" sz="1800" dirty="0" err="1"/>
              <a:t>i</a:t>
            </a:r>
            <a:r>
              <a:rPr lang="en-US" sz="1800" dirty="0"/>
              <a:t>n terms of operations, equipment, basing, energy solutions, </a:t>
            </a:r>
            <a:r>
              <a:rPr lang="en-GB" sz="1800" dirty="0"/>
              <a:t>new surveillance systems, such as:  </a:t>
            </a:r>
            <a:endParaRPr lang="cs-CZ" sz="1800" dirty="0"/>
          </a:p>
          <a:p>
            <a:pPr lvl="0"/>
            <a:r>
              <a:rPr lang="en-US" sz="1800" dirty="0"/>
              <a:t>Global cyber protection solutions for the future security and defense systems (C2, Logistic, embedded combat system, distributed simulation); </a:t>
            </a:r>
            <a:endParaRPr lang="cs-CZ" sz="1800" dirty="0"/>
          </a:p>
          <a:p>
            <a:pPr lvl="0"/>
            <a:r>
              <a:rPr lang="en-US" sz="1800" dirty="0"/>
              <a:t>Portable bacteriological and chemical future detection systems;</a:t>
            </a:r>
            <a:endParaRPr lang="cs-CZ" sz="1800" dirty="0"/>
          </a:p>
          <a:p>
            <a:pPr lvl="0"/>
            <a:r>
              <a:rPr lang="en-US" sz="1800" dirty="0"/>
              <a:t>Future soldier CRBN protection equipment and integration;</a:t>
            </a:r>
            <a:endParaRPr lang="cs-CZ" sz="1800" dirty="0"/>
          </a:p>
          <a:p>
            <a:pPr lvl="0"/>
            <a:r>
              <a:rPr lang="en-US" sz="1800" dirty="0"/>
              <a:t>End to end and ITAR free solutions for Artificial Intelligence in defense &amp; security key strategic issues;</a:t>
            </a:r>
            <a:endParaRPr lang="cs-CZ" sz="1800" dirty="0"/>
          </a:p>
          <a:p>
            <a:pPr lvl="0"/>
            <a:r>
              <a:rPr lang="en-US" sz="1800" dirty="0"/>
              <a:t>Command and control systems designated for individual soldier-squad up to brigade </a:t>
            </a:r>
            <a:r>
              <a:rPr lang="en-US" sz="1800" dirty="0" err="1"/>
              <a:t>Cmd</a:t>
            </a:r>
            <a:r>
              <a:rPr lang="en-US" sz="1800" dirty="0"/>
              <a:t>, post logistic information system for maintenance, transport, medical, POL, management;</a:t>
            </a:r>
            <a:endParaRPr lang="cs-CZ" sz="1800" dirty="0"/>
          </a:p>
          <a:p>
            <a:endParaRPr lang="en-US" dirty="0"/>
          </a:p>
        </p:txBody>
      </p:sp>
    </p:spTree>
    <p:extLst>
      <p:ext uri="{BB962C8B-B14F-4D97-AF65-F5344CB8AC3E}">
        <p14:creationId xmlns:p14="http://schemas.microsoft.com/office/powerpoint/2010/main" val="38168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B73D84-37DD-45C2-BF2E-3573D16DB39C}"/>
              </a:ext>
            </a:extLst>
          </p:cNvPr>
          <p:cNvSpPr>
            <a:spLocks noGrp="1"/>
          </p:cNvSpPr>
          <p:nvPr>
            <p:ph type="title"/>
          </p:nvPr>
        </p:nvSpPr>
        <p:spPr/>
        <p:txBody>
          <a:bodyPr/>
          <a:lstStyle/>
          <a:p>
            <a:r>
              <a:rPr lang="cs-CZ" sz="2800" dirty="0"/>
              <a:t>Pokračování </a:t>
            </a:r>
            <a:r>
              <a:rPr lang="cs-CZ" sz="2800" dirty="0" err="1"/>
              <a:t>SMEs</a:t>
            </a:r>
            <a:endParaRPr lang="en-US" sz="2800" dirty="0"/>
          </a:p>
        </p:txBody>
      </p:sp>
      <p:sp>
        <p:nvSpPr>
          <p:cNvPr id="3" name="Zástupný symbol pro obsah 2">
            <a:extLst>
              <a:ext uri="{FF2B5EF4-FFF2-40B4-BE49-F238E27FC236}">
                <a16:creationId xmlns:a16="http://schemas.microsoft.com/office/drawing/2014/main" id="{0E85949E-B2B8-4790-AD32-E607041298A0}"/>
              </a:ext>
            </a:extLst>
          </p:cNvPr>
          <p:cNvSpPr>
            <a:spLocks noGrp="1"/>
          </p:cNvSpPr>
          <p:nvPr>
            <p:ph idx="1"/>
          </p:nvPr>
        </p:nvSpPr>
        <p:spPr>
          <a:xfrm>
            <a:off x="457200" y="1268760"/>
            <a:ext cx="8229600" cy="4857403"/>
          </a:xfrm>
        </p:spPr>
        <p:txBody>
          <a:bodyPr/>
          <a:lstStyle/>
          <a:p>
            <a:pPr lvl="0"/>
            <a:r>
              <a:rPr lang="en-US" sz="1800" dirty="0" err="1"/>
              <a:t>Armoured</a:t>
            </a:r>
            <a:r>
              <a:rPr lang="en-US" sz="1800" dirty="0"/>
              <a:t> medium and light vehicle;</a:t>
            </a:r>
            <a:endParaRPr lang="cs-CZ" sz="1800" dirty="0"/>
          </a:p>
          <a:p>
            <a:pPr lvl="0"/>
            <a:r>
              <a:rPr lang="en-US" sz="1800" dirty="0"/>
              <a:t>Tactical logistic trucks;</a:t>
            </a:r>
            <a:endParaRPr lang="cs-CZ" sz="1800" dirty="0"/>
          </a:p>
          <a:p>
            <a:pPr lvl="0"/>
            <a:r>
              <a:rPr lang="en-US" sz="1800" dirty="0"/>
              <a:t>Protected, cooled and connected shelter solutions for fixed and mobile command post for EU operations;</a:t>
            </a:r>
            <a:endParaRPr lang="cs-CZ" sz="1800" dirty="0"/>
          </a:p>
          <a:p>
            <a:pPr lvl="0"/>
            <a:r>
              <a:rPr lang="en-US" sz="1800" dirty="0"/>
              <a:t>Future effective and instantaneous protection capacity to civil population, military and their equipment;</a:t>
            </a:r>
            <a:endParaRPr lang="cs-CZ" sz="1800" dirty="0"/>
          </a:p>
          <a:p>
            <a:pPr lvl="0"/>
            <a:r>
              <a:rPr lang="en-US" sz="1800" dirty="0"/>
              <a:t>Mobility support deployable solution for amphibious and airmobile (helicopter) operations;</a:t>
            </a:r>
            <a:endParaRPr lang="cs-CZ" sz="1800" dirty="0"/>
          </a:p>
          <a:p>
            <a:pPr lvl="0"/>
            <a:r>
              <a:rPr lang="en-US" sz="1800" dirty="0"/>
              <a:t>Innovative battery for future infantry portable system (radio set, optronic…) and for weapon system (missile) ignition;</a:t>
            </a:r>
            <a:endParaRPr lang="cs-CZ" sz="1800" dirty="0"/>
          </a:p>
          <a:p>
            <a:r>
              <a:rPr lang="en-US" sz="1800" dirty="0"/>
              <a:t>Integrated management system for assets and services required in emergency situations in the framework of UE military operations, in order to increase sustainability of</a:t>
            </a:r>
            <a:r>
              <a:rPr lang="cs-CZ" sz="1800" dirty="0"/>
              <a:t> </a:t>
            </a:r>
            <a:r>
              <a:rPr lang="en-US" sz="1800" dirty="0"/>
              <a:t>EU forces</a:t>
            </a:r>
            <a:endParaRPr lang="cs-CZ" sz="1800" dirty="0"/>
          </a:p>
          <a:p>
            <a:pPr marL="0" indent="0">
              <a:buNone/>
            </a:pPr>
            <a:r>
              <a:rPr lang="en-GB" sz="1800" dirty="0"/>
              <a:t>The indicative budget for this category is </a:t>
            </a:r>
            <a:r>
              <a:rPr lang="en-GB" sz="1800" b="1" dirty="0"/>
              <a:t>[EUR 16 000 000] ([EUR 6 000 000] in 2019, [EUR 10 000 000] in 2020). </a:t>
            </a:r>
            <a:r>
              <a:rPr lang="en-US" sz="1800" dirty="0"/>
              <a:t> </a:t>
            </a:r>
            <a:endParaRPr lang="cs-CZ" sz="1800" dirty="0"/>
          </a:p>
          <a:p>
            <a:endParaRPr lang="en-US" sz="1800" dirty="0"/>
          </a:p>
        </p:txBody>
      </p:sp>
    </p:spTree>
    <p:extLst>
      <p:ext uri="{BB962C8B-B14F-4D97-AF65-F5344CB8AC3E}">
        <p14:creationId xmlns:p14="http://schemas.microsoft.com/office/powerpoint/2010/main" val="3061007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CF1CB-3315-4524-A8D7-2546D90153E0}"/>
              </a:ext>
            </a:extLst>
          </p:cNvPr>
          <p:cNvSpPr>
            <a:spLocks noGrp="1"/>
          </p:cNvSpPr>
          <p:nvPr>
            <p:ph type="title"/>
          </p:nvPr>
        </p:nvSpPr>
        <p:spPr/>
        <p:txBody>
          <a:bodyPr/>
          <a:lstStyle/>
          <a:p>
            <a:r>
              <a:rPr lang="en-GB" sz="2800" dirty="0"/>
              <a:t>Projects to be selected for direct award TBD</a:t>
            </a:r>
            <a:br>
              <a:rPr lang="cs-CZ" sz="2800" dirty="0"/>
            </a:br>
            <a:endParaRPr lang="en-US" sz="2800" dirty="0"/>
          </a:p>
        </p:txBody>
      </p:sp>
      <p:sp>
        <p:nvSpPr>
          <p:cNvPr id="3" name="Zástupný symbol pro obsah 2">
            <a:extLst>
              <a:ext uri="{FF2B5EF4-FFF2-40B4-BE49-F238E27FC236}">
                <a16:creationId xmlns:a16="http://schemas.microsoft.com/office/drawing/2014/main" id="{087AF3D9-3619-4A29-A4A8-73464B94D4E3}"/>
              </a:ext>
            </a:extLst>
          </p:cNvPr>
          <p:cNvSpPr>
            <a:spLocks noGrp="1"/>
          </p:cNvSpPr>
          <p:nvPr>
            <p:ph idx="1"/>
          </p:nvPr>
        </p:nvSpPr>
        <p:spPr/>
        <p:txBody>
          <a:bodyPr/>
          <a:lstStyle/>
          <a:p>
            <a:r>
              <a:rPr lang="en-GB" sz="1800" i="1" dirty="0"/>
              <a:t>Article 15(1) on the Evaluation and award procedure of the EDIDP regulation provides that in certain duly justified and exceptional circumstances, Union funding may also be granted in accordance with Article 190 of Delegated Regulation (EU) No 1268/2012.</a:t>
            </a:r>
            <a:endParaRPr lang="cs-CZ" sz="1800" dirty="0"/>
          </a:p>
          <a:p>
            <a:r>
              <a:rPr lang="en-GB" sz="1800" i="1" dirty="0"/>
              <a:t>Article 190 of Delegated Regulation (EU) No 1268/2012 provides that Grants may be awarded without a call for proposals only for specific cases, and this would mean that with the adoption of the Work Programme, project(s) are selected.</a:t>
            </a:r>
            <a:endParaRPr lang="cs-CZ" sz="1800" dirty="0"/>
          </a:p>
          <a:p>
            <a:r>
              <a:rPr lang="en-GB" sz="1800" b="1" i="1" dirty="0"/>
              <a:t>Three projects have been proposed by MS for direct award: </a:t>
            </a:r>
            <a:endParaRPr lang="cs-CZ" sz="1800" b="1" i="1" dirty="0"/>
          </a:p>
          <a:p>
            <a:pPr>
              <a:buFont typeface="+mj-lt"/>
              <a:buAutoNum type="arabicPeriod"/>
            </a:pPr>
            <a:r>
              <a:rPr lang="en-GB" sz="1800" b="1" i="1" dirty="0"/>
              <a:t>MALE RPAS</a:t>
            </a:r>
            <a:endParaRPr lang="cs-CZ" sz="1800" b="1" i="1" dirty="0"/>
          </a:p>
          <a:p>
            <a:pPr>
              <a:buFont typeface="+mj-lt"/>
              <a:buAutoNum type="arabicPeriod"/>
            </a:pPr>
            <a:r>
              <a:rPr lang="en-GB" sz="1800" b="1" i="1" dirty="0"/>
              <a:t>ESSOR</a:t>
            </a:r>
            <a:endParaRPr lang="cs-CZ" sz="1800" dirty="0"/>
          </a:p>
          <a:p>
            <a:pPr>
              <a:buFont typeface="+mj-lt"/>
              <a:buAutoNum type="arabicPeriod"/>
            </a:pPr>
            <a:r>
              <a:rPr lang="en-GB" sz="1800" b="1" i="1" dirty="0"/>
              <a:t>Tiger upgrade</a:t>
            </a:r>
            <a:endParaRPr lang="cs-CZ" sz="1800" dirty="0"/>
          </a:p>
          <a:p>
            <a:pPr>
              <a:buFont typeface="+mj-lt"/>
              <a:buAutoNum type="arabicPeriod"/>
            </a:pPr>
            <a:endParaRPr lang="cs-CZ" dirty="0"/>
          </a:p>
          <a:p>
            <a:pPr>
              <a:buFont typeface="+mj-lt"/>
              <a:buAutoNum type="arabicPeriod"/>
            </a:pPr>
            <a:endParaRPr lang="cs-CZ" sz="1800" dirty="0"/>
          </a:p>
          <a:p>
            <a:endParaRPr lang="en-US" dirty="0"/>
          </a:p>
        </p:txBody>
      </p:sp>
    </p:spTree>
    <p:extLst>
      <p:ext uri="{BB962C8B-B14F-4D97-AF65-F5344CB8AC3E}">
        <p14:creationId xmlns:p14="http://schemas.microsoft.com/office/powerpoint/2010/main" val="3302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0E85D-59D0-4D84-9696-4859CF636A68}"/>
              </a:ext>
            </a:extLst>
          </p:cNvPr>
          <p:cNvSpPr>
            <a:spLocks noGrp="1"/>
          </p:cNvSpPr>
          <p:nvPr>
            <p:ph type="title"/>
          </p:nvPr>
        </p:nvSpPr>
        <p:spPr/>
        <p:txBody>
          <a:bodyPr/>
          <a:lstStyle/>
          <a:p>
            <a:r>
              <a:rPr lang="cs-CZ" dirty="0"/>
              <a:t>Seminář ke zdrojům EU</a:t>
            </a:r>
            <a:endParaRPr lang="en-US" dirty="0"/>
          </a:p>
        </p:txBody>
      </p:sp>
      <p:sp>
        <p:nvSpPr>
          <p:cNvPr id="3" name="Zástupný symbol pro obsah 2">
            <a:extLst>
              <a:ext uri="{FF2B5EF4-FFF2-40B4-BE49-F238E27FC236}">
                <a16:creationId xmlns:a16="http://schemas.microsoft.com/office/drawing/2014/main" id="{BA5520DA-FFFA-4054-979E-6A6DA2F54D82}"/>
              </a:ext>
            </a:extLst>
          </p:cNvPr>
          <p:cNvSpPr>
            <a:spLocks noGrp="1"/>
          </p:cNvSpPr>
          <p:nvPr>
            <p:ph idx="1"/>
          </p:nvPr>
        </p:nvSpPr>
        <p:spPr/>
        <p:txBody>
          <a:bodyPr/>
          <a:lstStyle/>
          <a:p>
            <a:pPr marL="0" indent="0">
              <a:buNone/>
            </a:pPr>
            <a:r>
              <a:rPr lang="cs-CZ" b="1" dirty="0"/>
              <a:t>Agenda:</a:t>
            </a:r>
          </a:p>
          <a:p>
            <a:r>
              <a:rPr lang="cs-CZ" dirty="0"/>
              <a:t>Úvod – RNDr. Hynek</a:t>
            </a:r>
          </a:p>
          <a:p>
            <a:r>
              <a:rPr lang="cs-CZ" dirty="0"/>
              <a:t>Vzdělávací projekt AOBP – Ing. Stejskalová</a:t>
            </a:r>
          </a:p>
          <a:p>
            <a:r>
              <a:rPr lang="cs-CZ" dirty="0"/>
              <a:t>PESCO – Mgr. </a:t>
            </a:r>
            <a:r>
              <a:rPr lang="cs-CZ" dirty="0" err="1"/>
              <a:t>Šamonil</a:t>
            </a:r>
            <a:endParaRPr lang="cs-CZ" dirty="0"/>
          </a:p>
          <a:p>
            <a:r>
              <a:rPr lang="cs-CZ" dirty="0"/>
              <a:t>EDIDP – PhDr. Kopečný</a:t>
            </a:r>
          </a:p>
          <a:p>
            <a:r>
              <a:rPr lang="cs-CZ" dirty="0"/>
              <a:t>EDF – PhDr. Kopečný</a:t>
            </a:r>
          </a:p>
          <a:p>
            <a:r>
              <a:rPr lang="cs-CZ" dirty="0"/>
              <a:t>Diskuze k praktickým otázkám – Ing. Švarc</a:t>
            </a:r>
            <a:endParaRPr lang="en-US" dirty="0"/>
          </a:p>
        </p:txBody>
      </p:sp>
    </p:spTree>
    <p:extLst>
      <p:ext uri="{BB962C8B-B14F-4D97-AF65-F5344CB8AC3E}">
        <p14:creationId xmlns:p14="http://schemas.microsoft.com/office/powerpoint/2010/main" val="413452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49F831-AADC-4D45-97AD-14C4E813FD55}"/>
              </a:ext>
            </a:extLst>
          </p:cNvPr>
          <p:cNvSpPr>
            <a:spLocks noGrp="1"/>
          </p:cNvSpPr>
          <p:nvPr>
            <p:ph type="title"/>
          </p:nvPr>
        </p:nvSpPr>
        <p:spPr/>
        <p:txBody>
          <a:bodyPr/>
          <a:lstStyle/>
          <a:p>
            <a:r>
              <a:rPr lang="cs-CZ" dirty="0"/>
              <a:t>Financování</a:t>
            </a:r>
            <a:endParaRPr lang="en-US" dirty="0"/>
          </a:p>
        </p:txBody>
      </p:sp>
      <p:graphicFrame>
        <p:nvGraphicFramePr>
          <p:cNvPr id="4" name="Zástupný symbol pro obsah 3">
            <a:extLst>
              <a:ext uri="{FF2B5EF4-FFF2-40B4-BE49-F238E27FC236}">
                <a16:creationId xmlns:a16="http://schemas.microsoft.com/office/drawing/2014/main" id="{5ACC1D31-E089-40E0-97BC-3F0C3DF23C64}"/>
              </a:ext>
            </a:extLst>
          </p:cNvPr>
          <p:cNvGraphicFramePr>
            <a:graphicFrameLocks noGrp="1"/>
          </p:cNvGraphicFramePr>
          <p:nvPr>
            <p:ph idx="1"/>
            <p:extLst>
              <p:ext uri="{D42A27DB-BD31-4B8C-83A1-F6EECF244321}">
                <p14:modId xmlns:p14="http://schemas.microsoft.com/office/powerpoint/2010/main" val="2738136228"/>
              </p:ext>
            </p:extLst>
          </p:nvPr>
        </p:nvGraphicFramePr>
        <p:xfrm>
          <a:off x="457200" y="1844824"/>
          <a:ext cx="8229600" cy="3888433"/>
        </p:xfrm>
        <a:graphic>
          <a:graphicData uri="http://schemas.openxmlformats.org/drawingml/2006/table">
            <a:tbl>
              <a:tblPr firstRow="1" firstCol="1" bandRow="1">
                <a:tableStyleId>{5C22544A-7EE6-4342-B048-85BDC9FD1C3A}</a:tableStyleId>
              </a:tblPr>
              <a:tblGrid>
                <a:gridCol w="6501384">
                  <a:extLst>
                    <a:ext uri="{9D8B030D-6E8A-4147-A177-3AD203B41FA5}">
                      <a16:colId xmlns:a16="http://schemas.microsoft.com/office/drawing/2014/main" val="3664928109"/>
                    </a:ext>
                  </a:extLst>
                </a:gridCol>
                <a:gridCol w="1728216">
                  <a:extLst>
                    <a:ext uri="{9D8B030D-6E8A-4147-A177-3AD203B41FA5}">
                      <a16:colId xmlns:a16="http://schemas.microsoft.com/office/drawing/2014/main" val="2785745093"/>
                    </a:ext>
                  </a:extLst>
                </a:gridCol>
              </a:tblGrid>
              <a:tr h="471073">
                <a:tc>
                  <a:txBody>
                    <a:bodyPr/>
                    <a:lstStyle/>
                    <a:p>
                      <a:pPr algn="ctr">
                        <a:spcAft>
                          <a:spcPts val="0"/>
                        </a:spcAft>
                      </a:pPr>
                      <a:r>
                        <a:rPr lang="en-US" sz="1200">
                          <a:effectLst/>
                        </a:rPr>
                        <a:t>Activity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Baseline funding rate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8202044"/>
                  </a:ext>
                </a:extLst>
              </a:tr>
              <a:tr h="683472">
                <a:tc>
                  <a:txBody>
                    <a:bodyPr/>
                    <a:lstStyle/>
                    <a:p>
                      <a:pPr algn="just">
                        <a:spcAft>
                          <a:spcPts val="0"/>
                        </a:spcAft>
                      </a:pPr>
                      <a:r>
                        <a:rPr lang="en-US" sz="1200">
                          <a:effectLst/>
                        </a:rPr>
                        <a:t>Studies (such as feasibility studies)</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Up to 90% </a:t>
                      </a:r>
                      <a:endParaRPr lang="cs-CZ" sz="1200">
                        <a:effectLst/>
                      </a:endParaRPr>
                    </a:p>
                    <a:p>
                      <a:pPr algn="ctr">
                        <a:spcAft>
                          <a:spcPts val="0"/>
                        </a:spcAft>
                      </a:pPr>
                      <a:r>
                        <a:rPr lang="en-US" sz="1200">
                          <a:effectLst/>
                        </a:rPr>
                        <a:t>of eligible costs</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12274120"/>
                  </a:ext>
                </a:extLst>
              </a:tr>
              <a:tr h="683472">
                <a:tc>
                  <a:txBody>
                    <a:bodyPr/>
                    <a:lstStyle/>
                    <a:p>
                      <a:pPr algn="just">
                        <a:spcAft>
                          <a:spcPts val="0"/>
                        </a:spcAft>
                      </a:pPr>
                      <a:r>
                        <a:rPr lang="en-US" sz="1200">
                          <a:effectLst/>
                        </a:rPr>
                        <a:t>Design</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Up to 65% </a:t>
                      </a:r>
                      <a:endParaRPr lang="cs-CZ" sz="1200">
                        <a:effectLst/>
                      </a:endParaRPr>
                    </a:p>
                    <a:p>
                      <a:pPr algn="ctr">
                        <a:spcAft>
                          <a:spcPts val="0"/>
                        </a:spcAft>
                      </a:pPr>
                      <a:r>
                        <a:rPr lang="en-US" sz="1200">
                          <a:effectLst/>
                        </a:rPr>
                        <a:t>of eligible costs</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266156"/>
                  </a:ext>
                </a:extLst>
              </a:tr>
              <a:tr h="683472">
                <a:tc>
                  <a:txBody>
                    <a:bodyPr/>
                    <a:lstStyle/>
                    <a:p>
                      <a:pPr algn="just">
                        <a:spcAft>
                          <a:spcPts val="0"/>
                        </a:spcAft>
                      </a:pPr>
                      <a:r>
                        <a:rPr lang="en-US" sz="1200">
                          <a:effectLst/>
                        </a:rPr>
                        <a:t>System prototyping</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Up to 20% </a:t>
                      </a:r>
                      <a:endParaRPr lang="cs-CZ" sz="1200">
                        <a:effectLst/>
                      </a:endParaRPr>
                    </a:p>
                    <a:p>
                      <a:pPr algn="ctr">
                        <a:spcAft>
                          <a:spcPts val="0"/>
                        </a:spcAft>
                      </a:pPr>
                      <a:r>
                        <a:rPr lang="en-US" sz="1200">
                          <a:effectLst/>
                        </a:rPr>
                        <a:t>of eligible costs</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009040"/>
                  </a:ext>
                </a:extLst>
              </a:tr>
              <a:tr h="683472">
                <a:tc>
                  <a:txBody>
                    <a:bodyPr/>
                    <a:lstStyle/>
                    <a:p>
                      <a:pPr algn="just">
                        <a:spcAft>
                          <a:spcPts val="0"/>
                        </a:spcAft>
                      </a:pPr>
                      <a:r>
                        <a:rPr lang="en-US" sz="1200">
                          <a:effectLst/>
                        </a:rPr>
                        <a:t>Testing</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Up to 65% </a:t>
                      </a:r>
                      <a:endParaRPr lang="cs-CZ" sz="1200">
                        <a:effectLst/>
                      </a:endParaRPr>
                    </a:p>
                    <a:p>
                      <a:pPr algn="ctr">
                        <a:spcAft>
                          <a:spcPts val="0"/>
                        </a:spcAft>
                      </a:pPr>
                      <a:r>
                        <a:rPr lang="en-US" sz="1200">
                          <a:effectLst/>
                        </a:rPr>
                        <a:t>of eligible costs</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7625866"/>
                  </a:ext>
                </a:extLst>
              </a:tr>
              <a:tr h="683472">
                <a:tc>
                  <a:txBody>
                    <a:bodyPr/>
                    <a:lstStyle/>
                    <a:p>
                      <a:pPr algn="just">
                        <a:spcAft>
                          <a:spcPts val="0"/>
                        </a:spcAft>
                      </a:pPr>
                      <a:r>
                        <a:rPr lang="en-US" sz="1200">
                          <a:effectLst/>
                        </a:rPr>
                        <a:t>Qualification, certification, development of technologies or assets increasing efficiency across the life cycle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dirty="0">
                          <a:effectLst/>
                        </a:rPr>
                        <a:t>Up to 65% </a:t>
                      </a:r>
                      <a:endParaRPr lang="cs-CZ" sz="1200" dirty="0">
                        <a:effectLst/>
                      </a:endParaRPr>
                    </a:p>
                    <a:p>
                      <a:pPr algn="ctr">
                        <a:spcAft>
                          <a:spcPts val="0"/>
                        </a:spcAft>
                      </a:pPr>
                      <a:r>
                        <a:rPr lang="en-US" sz="1200" dirty="0">
                          <a:effectLst/>
                        </a:rPr>
                        <a:t>of eligible costs</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777913"/>
                  </a:ext>
                </a:extLst>
              </a:tr>
            </a:tbl>
          </a:graphicData>
        </a:graphic>
      </p:graphicFrame>
    </p:spTree>
    <p:extLst>
      <p:ext uri="{BB962C8B-B14F-4D97-AF65-F5344CB8AC3E}">
        <p14:creationId xmlns:p14="http://schemas.microsoft.com/office/powerpoint/2010/main" val="3690070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F4C75-C855-4FDB-A764-B45A4DD2983C}"/>
              </a:ext>
            </a:extLst>
          </p:cNvPr>
          <p:cNvSpPr>
            <a:spLocks noGrp="1"/>
          </p:cNvSpPr>
          <p:nvPr>
            <p:ph type="title"/>
          </p:nvPr>
        </p:nvSpPr>
        <p:spPr/>
        <p:txBody>
          <a:bodyPr/>
          <a:lstStyle/>
          <a:p>
            <a:r>
              <a:rPr lang="cs-CZ" sz="2800" dirty="0"/>
              <a:t>Zvýšené financování</a:t>
            </a:r>
            <a:endParaRPr lang="en-US" sz="2800" dirty="0"/>
          </a:p>
        </p:txBody>
      </p:sp>
      <mc:AlternateContent xmlns:mc="http://schemas.openxmlformats.org/markup-compatibility/2006" xmlns:a14="http://schemas.microsoft.com/office/drawing/2010/main">
        <mc:Choice Requires="a14">
          <p:graphicFrame>
            <p:nvGraphicFramePr>
              <p:cNvPr id="4" name="Zástupný symbol pro obsah 3">
                <a:extLst>
                  <a:ext uri="{FF2B5EF4-FFF2-40B4-BE49-F238E27FC236}">
                    <a16:creationId xmlns:a16="http://schemas.microsoft.com/office/drawing/2014/main" id="{F90CC157-BE7E-45D4-8599-3BC4EF93EBA2}"/>
                  </a:ext>
                </a:extLst>
              </p:cNvPr>
              <p:cNvGraphicFramePr>
                <a:graphicFrameLocks noGrp="1"/>
              </p:cNvGraphicFramePr>
              <p:nvPr>
                <p:ph idx="1"/>
                <p:extLst>
                  <p:ext uri="{D42A27DB-BD31-4B8C-83A1-F6EECF244321}">
                    <p14:modId xmlns:p14="http://schemas.microsoft.com/office/powerpoint/2010/main" val="2612071753"/>
                  </p:ext>
                </p:extLst>
              </p:nvPr>
            </p:nvGraphicFramePr>
            <p:xfrm>
              <a:off x="854100" y="1916832"/>
              <a:ext cx="7715199" cy="3614618"/>
            </p:xfrm>
            <a:graphic>
              <a:graphicData uri="http://schemas.openxmlformats.org/drawingml/2006/table">
                <a:tbl>
                  <a:tblPr firstRow="1" firstCol="1" bandRow="1">
                    <a:tableStyleId>{5C22544A-7EE6-4342-B048-85BDC9FD1C3A}</a:tableStyleId>
                  </a:tblPr>
                  <a:tblGrid>
                    <a:gridCol w="3374495">
                      <a:extLst>
                        <a:ext uri="{9D8B030D-6E8A-4147-A177-3AD203B41FA5}">
                          <a16:colId xmlns:a16="http://schemas.microsoft.com/office/drawing/2014/main" val="78084383"/>
                        </a:ext>
                      </a:extLst>
                    </a:gridCol>
                    <a:gridCol w="4340704">
                      <a:extLst>
                        <a:ext uri="{9D8B030D-6E8A-4147-A177-3AD203B41FA5}">
                          <a16:colId xmlns:a16="http://schemas.microsoft.com/office/drawing/2014/main" val="815498796"/>
                        </a:ext>
                      </a:extLst>
                    </a:gridCol>
                  </a:tblGrid>
                  <a:tr h="303550">
                    <a:tc>
                      <a:txBody>
                        <a:bodyPr/>
                        <a:lstStyle/>
                        <a:p>
                          <a:pPr algn="ctr">
                            <a:spcAft>
                              <a:spcPts val="0"/>
                            </a:spcAft>
                          </a:pPr>
                          <a:r>
                            <a:rPr lang="en-US" sz="1200" dirty="0">
                              <a:effectLst/>
                            </a:rPr>
                            <a:t>Condition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Increase in funding rate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24106931"/>
                      </a:ext>
                    </a:extLst>
                  </a:tr>
                  <a:tr h="681267">
                    <a:tc>
                      <a:txBody>
                        <a:bodyPr/>
                        <a:lstStyle/>
                        <a:p>
                          <a:pPr algn="l">
                            <a:spcAft>
                              <a:spcPts val="0"/>
                            </a:spcAft>
                          </a:pPr>
                          <a:r>
                            <a:rPr lang="en-US" sz="1200">
                              <a:effectLst/>
                            </a:rPr>
                            <a:t>Action developed in the context of Permanent Structured Cooperation (PESCO)</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+ 10%</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5691975"/>
                      </a:ext>
                    </a:extLst>
                  </a:tr>
                  <a:tr h="1394726">
                    <a:tc>
                      <a:txBody>
                        <a:bodyPr/>
                        <a:lstStyle/>
                        <a:p>
                          <a:pPr algn="l">
                            <a:spcAft>
                              <a:spcPts val="0"/>
                            </a:spcAft>
                          </a:pPr>
                          <a:r>
                            <a:rPr lang="en-US" sz="1200">
                              <a:effectLst/>
                            </a:rPr>
                            <a:t>EU-established SME participation</a:t>
                          </a:r>
                          <a:r>
                            <a:rPr lang="en-US" sz="1200" baseline="30000">
                              <a:effectLst/>
                            </a:rPr>
                            <a:t> </a:t>
                          </a:r>
                          <a:endParaRPr lang="cs-CZ" sz="1200">
                            <a:effectLst/>
                          </a:endParaRPr>
                        </a:p>
                        <a:p>
                          <a:pPr algn="ctr">
                            <a:spcAft>
                              <a:spcPts val="0"/>
                            </a:spcAft>
                          </a:pPr>
                          <a:r>
                            <a:rPr lang="en-US" sz="1200" baseline="30000">
                              <a:effectLst/>
                            </a:rPr>
                            <a:t> </a:t>
                          </a:r>
                          <a:endParaRPr lang="cs-CZ" sz="1200">
                            <a:effectLst/>
                          </a:endParaRPr>
                        </a:p>
                        <a:p>
                          <a:pPr algn="ctr">
                            <a:spcAft>
                              <a:spcPts val="0"/>
                            </a:spcAft>
                          </a:pPr>
                          <a14:m>
                            <m:oMathPara xmlns:m="http://schemas.openxmlformats.org/officeDocument/2006/math">
                              <m:oMathParaPr>
                                <m:jc m:val="centerGroup"/>
                              </m:oMathParaPr>
                              <m:oMath xmlns:m="http://schemas.openxmlformats.org/officeDocument/2006/math">
                                <m:f>
                                  <m:fPr>
                                    <m:ctrlPr>
                                      <a:rPr lang="cs-CZ" sz="1200" i="1">
                                        <a:effectLst/>
                                        <a:latin typeface="Cambria Math" panose="02040503050406030204" pitchFamily="18" charset="0"/>
                                      </a:rPr>
                                    </m:ctrlPr>
                                  </m:fPr>
                                  <m:num>
                                    <m:nary>
                                      <m:naryPr>
                                        <m:chr m:val="∑"/>
                                        <m:limLoc m:val="undOvr"/>
                                        <m:subHide m:val="on"/>
                                        <m:supHide m:val="on"/>
                                        <m:ctrlPr>
                                          <a:rPr lang="cs-CZ" sz="1200" i="1">
                                            <a:effectLst/>
                                            <a:latin typeface="Cambria Math" panose="02040503050406030204" pitchFamily="18" charset="0"/>
                                          </a:rPr>
                                        </m:ctrlPr>
                                      </m:naryPr>
                                      <m:sub/>
                                      <m:sup/>
                                      <m:e>
                                        <m:r>
                                          <a:rPr lang="en-US" sz="1200">
                                            <a:effectLst/>
                                            <a:latin typeface="Cambria Math" panose="02040503050406030204" pitchFamily="18" charset="0"/>
                                          </a:rPr>
                                          <m:t>𝐸𝑙𝑖𝑔𝑖𝑏𝑙𝑒</m:t>
                                        </m:r>
                                        <m:r>
                                          <a:rPr lang="en-US" sz="1200">
                                            <a:effectLst/>
                                            <a:latin typeface="Cambria Math" panose="02040503050406030204" pitchFamily="18" charset="0"/>
                                          </a:rPr>
                                          <m:t> </m:t>
                                        </m:r>
                                        <m:r>
                                          <a:rPr lang="en-US" sz="1200">
                                            <a:effectLst/>
                                            <a:latin typeface="Cambria Math" panose="02040503050406030204" pitchFamily="18" charset="0"/>
                                          </a:rPr>
                                          <m:t>𝐶𝑜𝑠𝑡𝑠</m:t>
                                        </m:r>
                                        <m:r>
                                          <a:rPr lang="en-US" sz="1200">
                                            <a:effectLst/>
                                            <a:latin typeface="Cambria Math" panose="02040503050406030204" pitchFamily="18" charset="0"/>
                                          </a:rPr>
                                          <m:t> </m:t>
                                        </m:r>
                                        <m:r>
                                          <a:rPr lang="en-US" sz="1200">
                                            <a:effectLst/>
                                            <a:latin typeface="Cambria Math" panose="02040503050406030204" pitchFamily="18" charset="0"/>
                                          </a:rPr>
                                          <m:t>𝑜𝑓</m:t>
                                        </m:r>
                                        <m:r>
                                          <a:rPr lang="en-US" sz="1200">
                                            <a:effectLst/>
                                            <a:latin typeface="Cambria Math" panose="02040503050406030204" pitchFamily="18" charset="0"/>
                                          </a:rPr>
                                          <m:t> </m:t>
                                        </m:r>
                                        <m:r>
                                          <a:rPr lang="en-US" sz="1200">
                                            <a:effectLst/>
                                            <a:latin typeface="Cambria Math" panose="02040503050406030204" pitchFamily="18" charset="0"/>
                                          </a:rPr>
                                          <m:t>𝐸𝑈</m:t>
                                        </m:r>
                                        <m:r>
                                          <a:rPr lang="en-US" sz="1200">
                                            <a:effectLst/>
                                            <a:latin typeface="Cambria Math" panose="02040503050406030204" pitchFamily="18" charset="0"/>
                                          </a:rPr>
                                          <m:t> </m:t>
                                        </m:r>
                                        <m:r>
                                          <a:rPr lang="en-US" sz="1200">
                                            <a:effectLst/>
                                            <a:latin typeface="Cambria Math" panose="02040503050406030204" pitchFamily="18" charset="0"/>
                                          </a:rPr>
                                          <m:t>𝑆𝑀𝐸</m:t>
                                        </m:r>
                                      </m:e>
                                    </m:nary>
                                  </m:num>
                                  <m:den>
                                    <m:r>
                                      <a:rPr lang="en-US" sz="1200">
                                        <a:effectLst/>
                                        <a:latin typeface="Cambria Math" panose="02040503050406030204" pitchFamily="18" charset="0"/>
                                      </a:rPr>
                                      <m:t>𝑇𝑜𝑡𝑎𝑙</m:t>
                                    </m:r>
                                    <m:r>
                                      <a:rPr lang="en-US" sz="1200">
                                        <a:effectLst/>
                                        <a:latin typeface="Cambria Math" panose="02040503050406030204" pitchFamily="18" charset="0"/>
                                      </a:rPr>
                                      <m:t> </m:t>
                                    </m:r>
                                    <m:r>
                                      <a:rPr lang="en-US" sz="1200">
                                        <a:effectLst/>
                                        <a:latin typeface="Cambria Math" panose="02040503050406030204" pitchFamily="18" charset="0"/>
                                      </a:rPr>
                                      <m:t>𝐸𝑙𝑖𝑔𝑖𝑏𝑙𝑒</m:t>
                                    </m:r>
                                    <m:r>
                                      <a:rPr lang="en-US" sz="1200">
                                        <a:effectLst/>
                                        <a:latin typeface="Cambria Math" panose="02040503050406030204" pitchFamily="18" charset="0"/>
                                      </a:rPr>
                                      <m:t> </m:t>
                                    </m:r>
                                    <m:r>
                                      <a:rPr lang="en-US" sz="1200">
                                        <a:effectLst/>
                                        <a:latin typeface="Cambria Math" panose="02040503050406030204" pitchFamily="18" charset="0"/>
                                      </a:rPr>
                                      <m:t>𝐶𝑜𝑠𝑡𝑠</m:t>
                                    </m:r>
                                  </m:den>
                                </m:f>
                                <m:r>
                                  <a:rPr lang="en-US" sz="1200">
                                    <a:effectLst/>
                                    <a:latin typeface="Cambria Math" panose="02040503050406030204" pitchFamily="18" charset="0"/>
                                  </a:rPr>
                                  <m:t>&gt;10%</m:t>
                                </m:r>
                              </m:oMath>
                            </m:oMathPara>
                          </a14:m>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en-US" sz="1200">
                              <a:effectLst/>
                            </a:rPr>
                            <a:t> </a:t>
                          </a:r>
                        </a:p>
                        <a:p>
                          <a:endParaRPr lang="en-US"/>
                        </a:p>
                      </a:txBody>
                      <a:tcPr marL="68580" marR="68580" marT="0" marB="0" anchor="ctr"/>
                    </a:tc>
                    <a:extLst>
                      <a:ext uri="{0D108BD9-81ED-4DB2-BD59-A6C34878D82A}">
                        <a16:rowId xmlns:a16="http://schemas.microsoft.com/office/drawing/2014/main" val="1161910262"/>
                      </a:ext>
                    </a:extLst>
                  </a:tr>
                  <a:tr h="1235075">
                    <a:tc>
                      <a:txBody>
                        <a:bodyPr/>
                        <a:lstStyle/>
                        <a:p>
                          <a:pPr algn="ctr">
                            <a:spcAft>
                              <a:spcPts val="0"/>
                            </a:spcAft>
                          </a:pPr>
                          <a:r>
                            <a:rPr lang="en-US" sz="1200">
                              <a:effectLst/>
                            </a:rPr>
                            <a:t>EU-established Mid-cap participation</a:t>
                          </a:r>
                          <a:endParaRPr lang="cs-CZ" sz="1200">
                            <a:effectLst/>
                          </a:endParaRPr>
                        </a:p>
                        <a:p>
                          <a:pPr algn="ctr">
                            <a:spcAft>
                              <a:spcPts val="0"/>
                            </a:spcAft>
                          </a:pPr>
                          <a:r>
                            <a:rPr lang="en-US" sz="1200">
                              <a:effectLst/>
                            </a:rPr>
                            <a:t> </a:t>
                          </a:r>
                          <a:endParaRPr lang="cs-CZ" sz="1200">
                            <a:effectLst/>
                          </a:endParaRPr>
                        </a:p>
                        <a:p>
                          <a:pPr algn="ctr">
                            <a:spcAft>
                              <a:spcPts val="0"/>
                            </a:spcAft>
                          </a:pPr>
                          <a14:m>
                            <m:oMathPara xmlns:m="http://schemas.openxmlformats.org/officeDocument/2006/math">
                              <m:oMathParaPr>
                                <m:jc m:val="centerGroup"/>
                              </m:oMathParaPr>
                              <m:oMath xmlns:m="http://schemas.openxmlformats.org/officeDocument/2006/math">
                                <m:f>
                                  <m:fPr>
                                    <m:ctrlPr>
                                      <a:rPr lang="cs-CZ" sz="1200" i="1">
                                        <a:effectLst/>
                                        <a:latin typeface="Cambria Math" panose="02040503050406030204" pitchFamily="18" charset="0"/>
                                      </a:rPr>
                                    </m:ctrlPr>
                                  </m:fPr>
                                  <m:num>
                                    <m:nary>
                                      <m:naryPr>
                                        <m:chr m:val="∑"/>
                                        <m:limLoc m:val="undOvr"/>
                                        <m:subHide m:val="on"/>
                                        <m:supHide m:val="on"/>
                                        <m:ctrlPr>
                                          <a:rPr lang="cs-CZ" sz="1200" i="1">
                                            <a:effectLst/>
                                            <a:latin typeface="Cambria Math" panose="02040503050406030204" pitchFamily="18" charset="0"/>
                                          </a:rPr>
                                        </m:ctrlPr>
                                      </m:naryPr>
                                      <m:sub/>
                                      <m:sup/>
                                      <m:e>
                                        <m:r>
                                          <a:rPr lang="en-US" sz="1200">
                                            <a:effectLst/>
                                            <a:latin typeface="Cambria Math" panose="02040503050406030204" pitchFamily="18" charset="0"/>
                                          </a:rPr>
                                          <m:t>𝐸𝑙𝑖𝑔𝑖𝑏𝑙𝑒</m:t>
                                        </m:r>
                                        <m:r>
                                          <a:rPr lang="en-US" sz="1200">
                                            <a:effectLst/>
                                            <a:latin typeface="Cambria Math" panose="02040503050406030204" pitchFamily="18" charset="0"/>
                                          </a:rPr>
                                          <m:t> </m:t>
                                        </m:r>
                                        <m:r>
                                          <a:rPr lang="en-US" sz="1200">
                                            <a:effectLst/>
                                            <a:latin typeface="Cambria Math" panose="02040503050406030204" pitchFamily="18" charset="0"/>
                                          </a:rPr>
                                          <m:t>𝐶𝑜𝑠𝑡𝑠</m:t>
                                        </m:r>
                                        <m:r>
                                          <a:rPr lang="en-US" sz="1200">
                                            <a:effectLst/>
                                            <a:latin typeface="Cambria Math" panose="02040503050406030204" pitchFamily="18" charset="0"/>
                                          </a:rPr>
                                          <m:t> </m:t>
                                        </m:r>
                                        <m:r>
                                          <a:rPr lang="en-US" sz="1200">
                                            <a:effectLst/>
                                            <a:latin typeface="Cambria Math" panose="02040503050406030204" pitchFamily="18" charset="0"/>
                                          </a:rPr>
                                          <m:t>𝑜𝑓</m:t>
                                        </m:r>
                                        <m:r>
                                          <a:rPr lang="en-US" sz="1200">
                                            <a:effectLst/>
                                            <a:latin typeface="Cambria Math" panose="02040503050406030204" pitchFamily="18" charset="0"/>
                                          </a:rPr>
                                          <m:t> </m:t>
                                        </m:r>
                                        <m:r>
                                          <a:rPr lang="en-US" sz="1200">
                                            <a:effectLst/>
                                            <a:latin typeface="Cambria Math" panose="02040503050406030204" pitchFamily="18" charset="0"/>
                                          </a:rPr>
                                          <m:t>𝐸𝑈</m:t>
                                        </m:r>
                                        <m:r>
                                          <a:rPr lang="en-US" sz="1200">
                                            <a:effectLst/>
                                            <a:latin typeface="Cambria Math" panose="02040503050406030204" pitchFamily="18" charset="0"/>
                                          </a:rPr>
                                          <m:t> </m:t>
                                        </m:r>
                                        <m:r>
                                          <a:rPr lang="en-US" sz="1200">
                                            <a:effectLst/>
                                            <a:latin typeface="Cambria Math" panose="02040503050406030204" pitchFamily="18" charset="0"/>
                                          </a:rPr>
                                          <m:t>𝑀𝑖𝑑𝐶𝑎𝑝</m:t>
                                        </m:r>
                                      </m:e>
                                    </m:nary>
                                  </m:num>
                                  <m:den>
                                    <m:r>
                                      <a:rPr lang="en-US" sz="1200">
                                        <a:effectLst/>
                                        <a:latin typeface="Cambria Math" panose="02040503050406030204" pitchFamily="18" charset="0"/>
                                      </a:rPr>
                                      <m:t>𝑇𝑜𝑡𝑎𝑙</m:t>
                                    </m:r>
                                    <m:r>
                                      <a:rPr lang="en-US" sz="1200">
                                        <a:effectLst/>
                                        <a:latin typeface="Cambria Math" panose="02040503050406030204" pitchFamily="18" charset="0"/>
                                      </a:rPr>
                                      <m:t> </m:t>
                                    </m:r>
                                    <m:r>
                                      <a:rPr lang="en-US" sz="1200">
                                        <a:effectLst/>
                                        <a:latin typeface="Cambria Math" panose="02040503050406030204" pitchFamily="18" charset="0"/>
                                      </a:rPr>
                                      <m:t>𝐸𝑙𝑖𝑔𝑖𝑏𝑙𝑒</m:t>
                                    </m:r>
                                    <m:r>
                                      <a:rPr lang="en-US" sz="1200">
                                        <a:effectLst/>
                                        <a:latin typeface="Cambria Math" panose="02040503050406030204" pitchFamily="18" charset="0"/>
                                      </a:rPr>
                                      <m:t> </m:t>
                                    </m:r>
                                    <m:r>
                                      <a:rPr lang="en-US" sz="1200">
                                        <a:effectLst/>
                                        <a:latin typeface="Cambria Math" panose="02040503050406030204" pitchFamily="18" charset="0"/>
                                      </a:rPr>
                                      <m:t>𝐶𝑜𝑠𝑡𝑠</m:t>
                                    </m:r>
                                  </m:den>
                                </m:f>
                                <m:r>
                                  <a:rPr lang="en-US" sz="1200">
                                    <a:effectLst/>
                                    <a:latin typeface="Cambria Math" panose="02040503050406030204" pitchFamily="18" charset="0"/>
                                  </a:rPr>
                                  <m:t>&gt;15%</m:t>
                                </m:r>
                              </m:oMath>
                            </m:oMathPara>
                          </a14:m>
                          <a:endParaRPr lang="cs-CZ" sz="1200">
                            <a:effectLst/>
                            <a:latin typeface="Times New Roman" panose="02020603050405020304" pitchFamily="18" charset="0"/>
                            <a:ea typeface="Times New Roman" panose="02020603050405020304" pitchFamily="18" charset="0"/>
                          </a:endParaRPr>
                        </a:p>
                      </a:txBody>
                      <a:tcPr marL="68580" marR="68580" anchor="ctr"/>
                    </a:tc>
                    <a:tc>
                      <a:txBody>
                        <a:bodyPr/>
                        <a:lstStyle/>
                        <a:p>
                          <a:pPr algn="ctr">
                            <a:spcAft>
                              <a:spcPts val="0"/>
                            </a:spcAft>
                          </a:pPr>
                          <a:r>
                            <a:rPr lang="en-US" sz="1200" dirty="0">
                              <a:effectLst/>
                            </a:rPr>
                            <a:t>+ 10%</a:t>
                          </a:r>
                          <a:endParaRPr lang="cs-CZ" sz="1200" dirty="0">
                            <a:effectLst/>
                            <a:latin typeface="Times New Roman" panose="02020603050405020304" pitchFamily="18" charset="0"/>
                            <a:ea typeface="Times New Roman" panose="02020603050405020304" pitchFamily="18" charset="0"/>
                          </a:endParaRPr>
                        </a:p>
                      </a:txBody>
                      <a:tcPr marL="68580" marR="68580" anchor="ctr"/>
                    </a:tc>
                    <a:extLst>
                      <a:ext uri="{0D108BD9-81ED-4DB2-BD59-A6C34878D82A}">
                        <a16:rowId xmlns:a16="http://schemas.microsoft.com/office/drawing/2014/main" val="3245790908"/>
                      </a:ext>
                    </a:extLst>
                  </a:tr>
                </a:tbl>
              </a:graphicData>
            </a:graphic>
          </p:graphicFrame>
        </mc:Choice>
        <mc:Fallback xmlns="">
          <p:graphicFrame>
            <p:nvGraphicFramePr>
              <p:cNvPr id="4" name="Zástupný symbol pro obsah 3">
                <a:extLst>
                  <a:ext uri="{FF2B5EF4-FFF2-40B4-BE49-F238E27FC236}">
                    <a16:creationId xmlns:a16="http://schemas.microsoft.com/office/drawing/2014/main" id="{F90CC157-BE7E-45D4-8599-3BC4EF93EBA2}"/>
                  </a:ext>
                </a:extLst>
              </p:cNvPr>
              <p:cNvGraphicFramePr>
                <a:graphicFrameLocks noGrp="1"/>
              </p:cNvGraphicFramePr>
              <p:nvPr>
                <p:ph idx="1"/>
                <p:extLst>
                  <p:ext uri="{D42A27DB-BD31-4B8C-83A1-F6EECF244321}">
                    <p14:modId xmlns:p14="http://schemas.microsoft.com/office/powerpoint/2010/main" val="2612071753"/>
                  </p:ext>
                </p:extLst>
              </p:nvPr>
            </p:nvGraphicFramePr>
            <p:xfrm>
              <a:off x="854100" y="1916832"/>
              <a:ext cx="7715199" cy="3614618"/>
            </p:xfrm>
            <a:graphic>
              <a:graphicData uri="http://schemas.openxmlformats.org/drawingml/2006/table">
                <a:tbl>
                  <a:tblPr firstRow="1" firstCol="1" bandRow="1">
                    <a:tableStyleId>{5C22544A-7EE6-4342-B048-85BDC9FD1C3A}</a:tableStyleId>
                  </a:tblPr>
                  <a:tblGrid>
                    <a:gridCol w="3374495">
                      <a:extLst>
                        <a:ext uri="{9D8B030D-6E8A-4147-A177-3AD203B41FA5}">
                          <a16:colId xmlns:a16="http://schemas.microsoft.com/office/drawing/2014/main" val="78084383"/>
                        </a:ext>
                      </a:extLst>
                    </a:gridCol>
                    <a:gridCol w="4340704">
                      <a:extLst>
                        <a:ext uri="{9D8B030D-6E8A-4147-A177-3AD203B41FA5}">
                          <a16:colId xmlns:a16="http://schemas.microsoft.com/office/drawing/2014/main" val="815498796"/>
                        </a:ext>
                      </a:extLst>
                    </a:gridCol>
                  </a:tblGrid>
                  <a:tr h="303550">
                    <a:tc>
                      <a:txBody>
                        <a:bodyPr/>
                        <a:lstStyle/>
                        <a:p>
                          <a:pPr algn="ctr">
                            <a:spcAft>
                              <a:spcPts val="0"/>
                            </a:spcAft>
                          </a:pPr>
                          <a:r>
                            <a:rPr lang="en-US" sz="1200" dirty="0">
                              <a:effectLst/>
                            </a:rPr>
                            <a:t>Condition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Increase in funding rate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24106931"/>
                      </a:ext>
                    </a:extLst>
                  </a:tr>
                  <a:tr h="681267">
                    <a:tc>
                      <a:txBody>
                        <a:bodyPr/>
                        <a:lstStyle/>
                        <a:p>
                          <a:pPr algn="l">
                            <a:spcAft>
                              <a:spcPts val="0"/>
                            </a:spcAft>
                          </a:pPr>
                          <a:r>
                            <a:rPr lang="en-US" sz="1200">
                              <a:effectLst/>
                            </a:rPr>
                            <a:t>Action developed in the context of Permanent Structured Cooperation (PESCO)</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200">
                              <a:effectLst/>
                            </a:rPr>
                            <a:t>+ 10%</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5691975"/>
                      </a:ext>
                    </a:extLst>
                  </a:tr>
                  <a:tr h="1394726">
                    <a:tc>
                      <a:txBody>
                        <a:bodyPr/>
                        <a:lstStyle/>
                        <a:p>
                          <a:endParaRPr lang="cs-CZ"/>
                        </a:p>
                      </a:txBody>
                      <a:tcPr marL="68580" marR="68580" marT="0" marB="0" anchor="ctr">
                        <a:blipFill>
                          <a:blip r:embed="rId2"/>
                          <a:stretch>
                            <a:fillRect l="-181" t="-71179" r="-129242" b="-90830"/>
                          </a:stretch>
                        </a:blipFill>
                      </a:tcPr>
                    </a:tc>
                    <a:tc>
                      <a:txBody>
                        <a:bodyPr/>
                        <a:lstStyle/>
                        <a:p>
                          <a:endParaRPr lang="cs-CZ"/>
                        </a:p>
                      </a:txBody>
                      <a:tcPr marL="68580" marR="68580" marT="0" marB="0" anchor="ctr">
                        <a:blipFill>
                          <a:blip r:embed="rId2"/>
                          <a:stretch>
                            <a:fillRect l="-77949" t="-71179" r="-562" b="-90830"/>
                          </a:stretch>
                        </a:blipFill>
                      </a:tcPr>
                    </a:tc>
                    <a:extLst>
                      <a:ext uri="{0D108BD9-81ED-4DB2-BD59-A6C34878D82A}">
                        <a16:rowId xmlns:a16="http://schemas.microsoft.com/office/drawing/2014/main" val="1161910262"/>
                      </a:ext>
                    </a:extLst>
                  </a:tr>
                  <a:tr h="1235075">
                    <a:tc>
                      <a:txBody>
                        <a:bodyPr/>
                        <a:lstStyle/>
                        <a:p>
                          <a:endParaRPr lang="cs-CZ"/>
                        </a:p>
                      </a:txBody>
                      <a:tcPr marL="68580" marR="68580" anchor="ctr">
                        <a:blipFill>
                          <a:blip r:embed="rId2"/>
                          <a:stretch>
                            <a:fillRect l="-181" t="-193103" r="-129242" b="-2463"/>
                          </a:stretch>
                        </a:blipFill>
                      </a:tcPr>
                    </a:tc>
                    <a:tc>
                      <a:txBody>
                        <a:bodyPr/>
                        <a:lstStyle/>
                        <a:p>
                          <a:pPr algn="ctr">
                            <a:spcAft>
                              <a:spcPts val="0"/>
                            </a:spcAft>
                          </a:pPr>
                          <a:r>
                            <a:rPr lang="en-US" sz="1200" dirty="0">
                              <a:effectLst/>
                            </a:rPr>
                            <a:t>+ 10%</a:t>
                          </a:r>
                          <a:endParaRPr lang="cs-CZ" sz="1200" dirty="0">
                            <a:effectLst/>
                            <a:latin typeface="Times New Roman" panose="02020603050405020304" pitchFamily="18" charset="0"/>
                            <a:ea typeface="Times New Roman" panose="02020603050405020304" pitchFamily="18" charset="0"/>
                          </a:endParaRPr>
                        </a:p>
                      </a:txBody>
                      <a:tcPr marL="68580" marR="68580" anchor="ctr"/>
                    </a:tc>
                    <a:extLst>
                      <a:ext uri="{0D108BD9-81ED-4DB2-BD59-A6C34878D82A}">
                        <a16:rowId xmlns:a16="http://schemas.microsoft.com/office/drawing/2014/main" val="3245790908"/>
                      </a:ext>
                    </a:extLst>
                  </a:tr>
                </a:tbl>
              </a:graphicData>
            </a:graphic>
          </p:graphicFrame>
        </mc:Fallback>
      </mc:AlternateContent>
      <p:sp>
        <p:nvSpPr>
          <p:cNvPr id="5" name="Rectangle 1">
            <a:extLst>
              <a:ext uri="{FF2B5EF4-FFF2-40B4-BE49-F238E27FC236}">
                <a16:creationId xmlns:a16="http://schemas.microsoft.com/office/drawing/2014/main" id="{9A68F8BC-4EA1-458F-A8FB-47A5F6DF075E}"/>
              </a:ext>
            </a:extLst>
          </p:cNvPr>
          <p:cNvSpPr>
            <a:spLocks noChangeArrowheads="1"/>
          </p:cNvSpPr>
          <p:nvPr/>
        </p:nvSpPr>
        <p:spPr bwMode="auto">
          <a:xfrm>
            <a:off x="1693863" y="2132568"/>
            <a:ext cx="1847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dirty="0">
                <a:ln>
                  <a:noFill/>
                </a:ln>
                <a:solidFill>
                  <a:schemeClr val="tx1"/>
                </a:solidFill>
                <a:effectLst/>
                <a:latin typeface="Arial" panose="020B0604020202020204" pitchFamily="34" charset="0"/>
              </a:rPr>
            </a:b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7704EC46-ABEE-4F7D-9355-23AA438F6DAF}"/>
              </a:ext>
            </a:extLst>
          </p:cNvPr>
          <p:cNvSpPr>
            <a:spLocks noChangeArrowheads="1"/>
          </p:cNvSpPr>
          <p:nvPr/>
        </p:nvSpPr>
        <p:spPr bwMode="auto">
          <a:xfrm>
            <a:off x="1693863" y="2730500"/>
            <a:ext cx="3017837"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13151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2503B-3B8B-41EF-928C-EB101F08597C}"/>
              </a:ext>
            </a:extLst>
          </p:cNvPr>
          <p:cNvSpPr>
            <a:spLocks noGrp="1"/>
          </p:cNvSpPr>
          <p:nvPr>
            <p:ph type="title"/>
          </p:nvPr>
        </p:nvSpPr>
        <p:spPr/>
        <p:txBody>
          <a:bodyPr/>
          <a:lstStyle/>
          <a:p>
            <a:r>
              <a:rPr lang="en-GB" sz="3200" u="sng" dirty="0"/>
              <a:t>Indirect eligible costs</a:t>
            </a:r>
            <a:br>
              <a:rPr lang="cs-CZ" sz="2800" u="sng" dirty="0"/>
            </a:br>
            <a:endParaRPr lang="en-US" sz="2800" dirty="0"/>
          </a:p>
        </p:txBody>
      </p:sp>
      <p:sp>
        <p:nvSpPr>
          <p:cNvPr id="3" name="Zástupný symbol pro obsah 2">
            <a:extLst>
              <a:ext uri="{FF2B5EF4-FFF2-40B4-BE49-F238E27FC236}">
                <a16:creationId xmlns:a16="http://schemas.microsoft.com/office/drawing/2014/main" id="{A345979E-38FF-4B70-ADB1-98349F56D3C8}"/>
              </a:ext>
            </a:extLst>
          </p:cNvPr>
          <p:cNvSpPr>
            <a:spLocks noGrp="1"/>
          </p:cNvSpPr>
          <p:nvPr>
            <p:ph idx="1"/>
          </p:nvPr>
        </p:nvSpPr>
        <p:spPr/>
        <p:txBody>
          <a:bodyPr/>
          <a:lstStyle/>
          <a:p>
            <a:r>
              <a:rPr lang="en-GB" sz="2800" dirty="0"/>
              <a:t>Indirect eligible costs shall be determined by applying a flat rate of 25% of the total direct eligible costs, excluding direct eligible costs for subcontracting. </a:t>
            </a:r>
            <a:endParaRPr lang="cs-CZ" sz="2800" dirty="0"/>
          </a:p>
          <a:p>
            <a:r>
              <a:rPr lang="en-GB" sz="2800" dirty="0"/>
              <a:t>The award of the grants is expected for 2019 and 2020 and the duration of the actions is expected to be no longer than 48 months.</a:t>
            </a:r>
            <a:endParaRPr lang="en-US" sz="2800" dirty="0"/>
          </a:p>
        </p:txBody>
      </p:sp>
    </p:spTree>
    <p:extLst>
      <p:ext uri="{BB962C8B-B14F-4D97-AF65-F5344CB8AC3E}">
        <p14:creationId xmlns:p14="http://schemas.microsoft.com/office/powerpoint/2010/main" val="2715384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87663C-C7A6-4EC3-A96D-24BCF09B41AD}"/>
              </a:ext>
            </a:extLst>
          </p:cNvPr>
          <p:cNvSpPr>
            <a:spLocks noGrp="1"/>
          </p:cNvSpPr>
          <p:nvPr>
            <p:ph type="title"/>
          </p:nvPr>
        </p:nvSpPr>
        <p:spPr/>
        <p:txBody>
          <a:bodyPr/>
          <a:lstStyle/>
          <a:p>
            <a:r>
              <a:rPr lang="cs-CZ" dirty="0"/>
              <a:t>Příležitosti pro </a:t>
            </a:r>
            <a:r>
              <a:rPr lang="cs-CZ" dirty="0" err="1"/>
              <a:t>SMEs</a:t>
            </a:r>
            <a:endParaRPr lang="en-US" dirty="0"/>
          </a:p>
        </p:txBody>
      </p:sp>
      <p:sp>
        <p:nvSpPr>
          <p:cNvPr id="3" name="Zástupný symbol pro obsah 2">
            <a:extLst>
              <a:ext uri="{FF2B5EF4-FFF2-40B4-BE49-F238E27FC236}">
                <a16:creationId xmlns:a16="http://schemas.microsoft.com/office/drawing/2014/main" id="{AE1214E2-04C0-47E3-B294-695006590AE9}"/>
              </a:ext>
            </a:extLst>
          </p:cNvPr>
          <p:cNvSpPr>
            <a:spLocks noGrp="1"/>
          </p:cNvSpPr>
          <p:nvPr>
            <p:ph idx="1"/>
          </p:nvPr>
        </p:nvSpPr>
        <p:spPr/>
        <p:txBody>
          <a:bodyPr/>
          <a:lstStyle/>
          <a:p>
            <a:endParaRPr lang="en-US" dirty="0"/>
          </a:p>
          <a:p>
            <a:r>
              <a:rPr lang="en-US" sz="1800" dirty="0"/>
              <a:t>Areas which could attract support from the EDIDP include: carrying out feasibility studies; product design and testing; development of prototype equipment and technology; and qualification and certification. </a:t>
            </a:r>
          </a:p>
          <a:p>
            <a:r>
              <a:rPr lang="en-US" sz="1800" dirty="0"/>
              <a:t>Funding will be made available through co-financing. For prototyping, 20 % of costs will be covered by the </a:t>
            </a:r>
            <a:r>
              <a:rPr lang="en-US" sz="1800" dirty="0" err="1"/>
              <a:t>programme</a:t>
            </a:r>
            <a:r>
              <a:rPr lang="en-US" sz="1800" dirty="0"/>
              <a:t>, while feasibility studies, design, testing, qualification and certification could attract up to 100 %. There is also a 25 % flat rate contribution for indirect costs. </a:t>
            </a:r>
          </a:p>
        </p:txBody>
      </p:sp>
    </p:spTree>
    <p:extLst>
      <p:ext uri="{BB962C8B-B14F-4D97-AF65-F5344CB8AC3E}">
        <p14:creationId xmlns:p14="http://schemas.microsoft.com/office/powerpoint/2010/main" val="360395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C4858F-868D-4A9E-BB0C-1D4718AD45F0}"/>
              </a:ext>
            </a:extLst>
          </p:cNvPr>
          <p:cNvSpPr>
            <a:spLocks noGrp="1"/>
          </p:cNvSpPr>
          <p:nvPr>
            <p:ph type="title"/>
          </p:nvPr>
        </p:nvSpPr>
        <p:spPr/>
        <p:txBody>
          <a:bodyPr/>
          <a:lstStyle/>
          <a:p>
            <a:r>
              <a:rPr lang="cs-CZ" dirty="0"/>
              <a:t>PADR</a:t>
            </a:r>
            <a:endParaRPr lang="en-US" dirty="0"/>
          </a:p>
        </p:txBody>
      </p:sp>
      <p:sp>
        <p:nvSpPr>
          <p:cNvPr id="3" name="Zástupný symbol pro obsah 2">
            <a:extLst>
              <a:ext uri="{FF2B5EF4-FFF2-40B4-BE49-F238E27FC236}">
                <a16:creationId xmlns:a16="http://schemas.microsoft.com/office/drawing/2014/main" id="{63F48AA0-205F-4C76-8DEC-64FD1F8DBCDF}"/>
              </a:ext>
            </a:extLst>
          </p:cNvPr>
          <p:cNvSpPr>
            <a:spLocks noGrp="1"/>
          </p:cNvSpPr>
          <p:nvPr>
            <p:ph idx="1"/>
          </p:nvPr>
        </p:nvSpPr>
        <p:spPr/>
        <p:txBody>
          <a:bodyPr/>
          <a:lstStyle/>
          <a:p>
            <a:pPr marL="0" indent="0">
              <a:buNone/>
            </a:pPr>
            <a:r>
              <a:rPr lang="en-US" sz="1800" dirty="0"/>
              <a:t>The budget for the PADR related actions is split in three years as follows:</a:t>
            </a:r>
          </a:p>
          <a:p>
            <a:r>
              <a:rPr lang="en-US" sz="1800" dirty="0"/>
              <a:t>25 M€ in 2017 (already committed, first projects starting);</a:t>
            </a:r>
          </a:p>
          <a:p>
            <a:r>
              <a:rPr lang="en-US" sz="1800" dirty="0"/>
              <a:t>40 M€ in 2018 (approved and calls for proposals closed);</a:t>
            </a:r>
          </a:p>
          <a:p>
            <a:r>
              <a:rPr lang="en-US" sz="1800" dirty="0"/>
              <a:t>25 M€ in 2019 (to be confirmed and approved).</a:t>
            </a:r>
          </a:p>
          <a:p>
            <a:pPr marL="0" indent="0">
              <a:buNone/>
            </a:pPr>
            <a:r>
              <a:rPr lang="en-US" sz="1800" b="1" dirty="0"/>
              <a:t>PADR 2018 Information Day &amp; Brokerage Event</a:t>
            </a:r>
            <a:endParaRPr lang="en-US" sz="1800" dirty="0"/>
          </a:p>
          <a:p>
            <a:pPr marL="0" indent="0">
              <a:buNone/>
            </a:pPr>
            <a:r>
              <a:rPr lang="en-US" sz="1800" dirty="0"/>
              <a:t>The event was held on 12 April in Brussels.</a:t>
            </a:r>
          </a:p>
          <a:p>
            <a:pPr marL="0" indent="0">
              <a:buNone/>
            </a:pPr>
            <a:r>
              <a:rPr lang="en-US" sz="1400" dirty="0"/>
              <a:t>Proposal Submission Proposals must be submitted electronically using the electronic submission system of the Participant Portal. Access to the electronic submission system is available after selecting a topic and a type of action of a call. Proposals must be created and submitted by a representative/contact person of the coordinating </a:t>
            </a:r>
            <a:r>
              <a:rPr lang="en-US" sz="1400" dirty="0" err="1"/>
              <a:t>organisation</a:t>
            </a:r>
            <a:r>
              <a:rPr lang="en-US" sz="1400" dirty="0"/>
              <a:t>. The electronic submission system is an online wizard that guides you step-by-step through the preparation of your proposal. The proposal itself consists of 2 main parts: administrative forms (structured information of the basic administrative data, declarations of partners, </a:t>
            </a:r>
            <a:r>
              <a:rPr lang="en-US" sz="1400" dirty="0" err="1"/>
              <a:t>organisations</a:t>
            </a:r>
            <a:r>
              <a:rPr lang="en-US" sz="1400" dirty="0"/>
              <a:t> and contact persons, etc.) and the technical annex, which is the detailed description of the planned research and innovation project outlining work packages, costs, etc. Further mandatory or optional annexes (e.g. supporting documents) can be required by the call and the given topic, as shown in the submission system.</a:t>
            </a:r>
          </a:p>
        </p:txBody>
      </p:sp>
    </p:spTree>
    <p:extLst>
      <p:ext uri="{BB962C8B-B14F-4D97-AF65-F5344CB8AC3E}">
        <p14:creationId xmlns:p14="http://schemas.microsoft.com/office/powerpoint/2010/main" val="895761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sz="3600" dirty="0"/>
              <a:t>Podrobnosti o členech AOBP</a:t>
            </a:r>
            <a:endParaRPr lang="en-US" sz="3600" dirty="0"/>
          </a:p>
        </p:txBody>
      </p:sp>
      <p:sp>
        <p:nvSpPr>
          <p:cNvPr id="11267" name="Zástupný symbol pro obsah 2"/>
          <p:cNvSpPr>
            <a:spLocks noGrp="1"/>
          </p:cNvSpPr>
          <p:nvPr>
            <p:ph idx="1"/>
          </p:nvPr>
        </p:nvSpPr>
        <p:spPr>
          <a:xfrm>
            <a:off x="971600" y="1556792"/>
            <a:ext cx="8229600" cy="4525963"/>
          </a:xfrm>
        </p:spPr>
        <p:txBody>
          <a:bodyPr/>
          <a:lstStyle/>
          <a:p>
            <a:pPr>
              <a:buFontTx/>
              <a:buChar char="-"/>
            </a:pPr>
            <a:r>
              <a:rPr lang="cs-CZ" dirty="0">
                <a:hlinkClick r:id="rId3"/>
              </a:rPr>
              <a:t>www.aobp.cz</a:t>
            </a:r>
            <a:endParaRPr lang="cs-CZ" dirty="0"/>
          </a:p>
          <a:p>
            <a:pPr marL="0" indent="0">
              <a:buFont typeface="Arial" charset="0"/>
              <a:buNone/>
            </a:pPr>
            <a:r>
              <a:rPr lang="cs-CZ" dirty="0"/>
              <a:t>- Členové AOBP</a:t>
            </a:r>
          </a:p>
          <a:p>
            <a:pPr marL="0" indent="0">
              <a:buFont typeface="Arial" charset="0"/>
              <a:buNone/>
            </a:pPr>
            <a:endParaRPr lang="cs-CZ" dirty="0"/>
          </a:p>
          <a:p>
            <a:pPr marL="0" indent="0">
              <a:buFont typeface="Arial" charset="0"/>
              <a:buNone/>
            </a:pPr>
            <a:r>
              <a:rPr lang="cs-CZ" dirty="0"/>
              <a:t>Ke stažení </a:t>
            </a:r>
            <a:r>
              <a:rPr lang="cs-CZ" dirty="0">
                <a:hlinkClick r:id="rId4"/>
              </a:rPr>
              <a:t>katalog AOBP</a:t>
            </a:r>
            <a:endParaRPr lang="en-US" b="1" u="sng" dirty="0"/>
          </a:p>
        </p:txBody>
      </p:sp>
      <p:sp>
        <p:nvSpPr>
          <p:cNvPr id="4" name="Zástupný symbol pro číslo snímku 5"/>
          <p:cNvSpPr>
            <a:spLocks noGrp="1"/>
          </p:cNvSpPr>
          <p:nvPr>
            <p:ph type="sldNum" sz="quarter" idx="12"/>
          </p:nvPr>
        </p:nvSpPr>
        <p:spPr>
          <a:xfrm>
            <a:off x="6553200" y="6356350"/>
            <a:ext cx="2133600" cy="365125"/>
          </a:xfrm>
        </p:spPr>
        <p:txBody>
          <a:bodyPr/>
          <a:lstStyle/>
          <a:p>
            <a:fld id="{8F4791D1-DC60-43FD-A635-35CA92796561}" type="slidenum">
              <a:rPr lang="en-US" smtClean="0"/>
              <a:t>25</a:t>
            </a:fld>
            <a:r>
              <a:rPr lang="cs-CZ" dirty="0"/>
              <a:t>/20</a:t>
            </a:r>
          </a:p>
        </p:txBody>
      </p:sp>
    </p:spTree>
    <p:extLst>
      <p:ext uri="{BB962C8B-B14F-4D97-AF65-F5344CB8AC3E}">
        <p14:creationId xmlns:p14="http://schemas.microsoft.com/office/powerpoint/2010/main" val="4051071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764704"/>
            <a:ext cx="8229600" cy="5361459"/>
          </a:xfrm>
        </p:spPr>
        <p:txBody>
          <a:bodyPr>
            <a:normAutofit/>
          </a:bodyPr>
          <a:lstStyle/>
          <a:p>
            <a:pPr marL="0" indent="0" algn="ctr">
              <a:buNone/>
            </a:pPr>
            <a:endParaRPr lang="cs-CZ" sz="4400" b="1" dirty="0">
              <a:solidFill>
                <a:schemeClr val="accent1">
                  <a:lumMod val="75000"/>
                </a:schemeClr>
              </a:solidFill>
            </a:endParaRPr>
          </a:p>
          <a:p>
            <a:pPr marL="0" indent="0" algn="ctr">
              <a:buNone/>
            </a:pPr>
            <a:r>
              <a:rPr lang="cs-CZ" sz="4400" b="1" dirty="0">
                <a:solidFill>
                  <a:schemeClr val="accent1">
                    <a:lumMod val="75000"/>
                  </a:schemeClr>
                </a:solidFill>
              </a:rPr>
              <a:t>Kontakt</a:t>
            </a:r>
          </a:p>
          <a:p>
            <a:pPr marL="0" indent="0" algn="ctr">
              <a:buNone/>
            </a:pPr>
            <a:r>
              <a:rPr lang="cs-CZ" sz="2600" dirty="0">
                <a:hlinkClick r:id="rId3"/>
              </a:rPr>
              <a:t>info@aobp.cz</a:t>
            </a:r>
            <a:endParaRPr lang="cs-CZ" sz="2600" dirty="0"/>
          </a:p>
          <a:p>
            <a:pPr marL="0" indent="0" algn="ctr">
              <a:buNone/>
            </a:pPr>
            <a:endParaRPr lang="cs-CZ" sz="2400" b="1" dirty="0">
              <a:solidFill>
                <a:schemeClr val="accent1">
                  <a:lumMod val="75000"/>
                </a:schemeClr>
              </a:solidFill>
            </a:endParaRPr>
          </a:p>
          <a:p>
            <a:pPr marL="0" indent="0" algn="ctr">
              <a:buNone/>
            </a:pPr>
            <a:r>
              <a:rPr lang="cs-CZ" sz="2400" b="1" dirty="0">
                <a:solidFill>
                  <a:schemeClr val="accent1">
                    <a:lumMod val="75000"/>
                  </a:schemeClr>
                </a:solidFill>
              </a:rPr>
              <a:t>AOBP</a:t>
            </a:r>
          </a:p>
          <a:p>
            <a:pPr marL="0" indent="0" algn="ctr">
              <a:buNone/>
            </a:pPr>
            <a:r>
              <a:rPr lang="cs-CZ" sz="2400" b="1" dirty="0">
                <a:solidFill>
                  <a:schemeClr val="accent1">
                    <a:lumMod val="75000"/>
                  </a:schemeClr>
                </a:solidFill>
              </a:rPr>
              <a:t>Washingtonova 25</a:t>
            </a:r>
          </a:p>
          <a:p>
            <a:pPr marL="0" indent="0" algn="ctr">
              <a:buNone/>
            </a:pPr>
            <a:r>
              <a:rPr lang="cs-CZ" sz="2400" b="1" dirty="0">
                <a:solidFill>
                  <a:schemeClr val="accent1">
                    <a:lumMod val="75000"/>
                  </a:schemeClr>
                </a:solidFill>
              </a:rPr>
              <a:t>110 00  Praha 1</a:t>
            </a:r>
          </a:p>
          <a:p>
            <a:pPr marL="0" indent="0" algn="ctr">
              <a:buNone/>
            </a:pPr>
            <a:endParaRPr lang="cs-CZ" dirty="0">
              <a:hlinkClick r:id="rId4"/>
            </a:endParaRPr>
          </a:p>
          <a:p>
            <a:pPr marL="0" indent="0" algn="ctr">
              <a:buNone/>
            </a:pPr>
            <a:r>
              <a:rPr lang="cs-CZ" dirty="0">
                <a:hlinkClick r:id="rId4"/>
              </a:rPr>
              <a:t>www.aobp.cz</a:t>
            </a:r>
            <a:endParaRPr lang="cs-CZ" dirty="0"/>
          </a:p>
          <a:p>
            <a:pPr marL="0" indent="0" algn="ctr">
              <a:buNone/>
            </a:pPr>
            <a:endParaRPr lang="cs-CZ" dirty="0"/>
          </a:p>
          <a:p>
            <a:pPr marL="0" indent="0" algn="ctr">
              <a:buNone/>
            </a:pPr>
            <a:endParaRPr lang="cs-CZ" dirty="0"/>
          </a:p>
        </p:txBody>
      </p:sp>
      <p:sp>
        <p:nvSpPr>
          <p:cNvPr id="4" name="Zástupný symbol pro číslo snímku 5"/>
          <p:cNvSpPr>
            <a:spLocks noGrp="1"/>
          </p:cNvSpPr>
          <p:nvPr>
            <p:ph type="sldNum" sz="quarter" idx="12"/>
          </p:nvPr>
        </p:nvSpPr>
        <p:spPr>
          <a:xfrm>
            <a:off x="6553200" y="6356350"/>
            <a:ext cx="2133600" cy="365125"/>
          </a:xfrm>
        </p:spPr>
        <p:txBody>
          <a:bodyPr/>
          <a:lstStyle/>
          <a:p>
            <a:fld id="{9FA7DEA8-682A-4E83-9A2E-A2ED71383957}" type="slidenum">
              <a:rPr lang="en-US" smtClean="0"/>
              <a:t>26</a:t>
            </a:fld>
            <a:r>
              <a:rPr lang="cs-CZ"/>
              <a:t>/20</a:t>
            </a:r>
            <a:endParaRPr lang="cs-CZ" dirty="0"/>
          </a:p>
        </p:txBody>
      </p:sp>
    </p:spTree>
    <p:extLst>
      <p:ext uri="{BB962C8B-B14F-4D97-AF65-F5344CB8AC3E}">
        <p14:creationId xmlns:p14="http://schemas.microsoft.com/office/powerpoint/2010/main" val="20752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5AD236-37BF-4834-AE9E-27EB5CE0A6E1}"/>
              </a:ext>
            </a:extLst>
          </p:cNvPr>
          <p:cNvSpPr>
            <a:spLocks noGrp="1"/>
          </p:cNvSpPr>
          <p:nvPr>
            <p:ph type="title"/>
          </p:nvPr>
        </p:nvSpPr>
        <p:spPr/>
        <p:txBody>
          <a:bodyPr/>
          <a:lstStyle/>
          <a:p>
            <a:r>
              <a:rPr lang="cs-CZ" dirty="0" err="1"/>
              <a:t>Work</a:t>
            </a:r>
            <a:r>
              <a:rPr lang="cs-CZ" dirty="0"/>
              <a:t> Program EDIDP</a:t>
            </a:r>
            <a:endParaRPr lang="en-US" dirty="0"/>
          </a:p>
        </p:txBody>
      </p:sp>
      <p:sp>
        <p:nvSpPr>
          <p:cNvPr id="3" name="Zástupný symbol pro obsah 2">
            <a:extLst>
              <a:ext uri="{FF2B5EF4-FFF2-40B4-BE49-F238E27FC236}">
                <a16:creationId xmlns:a16="http://schemas.microsoft.com/office/drawing/2014/main" id="{CDB90E55-552A-41B0-B3CC-BFEE0DA6F0F1}"/>
              </a:ext>
            </a:extLst>
          </p:cNvPr>
          <p:cNvSpPr>
            <a:spLocks noGrp="1"/>
          </p:cNvSpPr>
          <p:nvPr>
            <p:ph idx="1"/>
          </p:nvPr>
        </p:nvSpPr>
        <p:spPr/>
        <p:txBody>
          <a:bodyPr/>
          <a:lstStyle/>
          <a:p>
            <a:r>
              <a:rPr lang="cs-CZ" dirty="0"/>
              <a:t>Klíčový dokument pro EDIDP – stanoví témata</a:t>
            </a:r>
          </a:p>
          <a:p>
            <a:r>
              <a:rPr lang="cs-CZ" dirty="0"/>
              <a:t>18.-19.12. zasedání Pracovního výboru</a:t>
            </a:r>
          </a:p>
          <a:p>
            <a:r>
              <a:rPr lang="cs-CZ" dirty="0"/>
              <a:t>Leden 2019 – předpokládané schválení</a:t>
            </a:r>
          </a:p>
          <a:p>
            <a:r>
              <a:rPr lang="cs-CZ" dirty="0"/>
              <a:t>Diskuze o přímém přidělení prostředků (35-40% pozice ČR, FR navrhla cca 70%)</a:t>
            </a:r>
            <a:endParaRPr lang="en-US" dirty="0"/>
          </a:p>
        </p:txBody>
      </p:sp>
    </p:spTree>
    <p:extLst>
      <p:ext uri="{BB962C8B-B14F-4D97-AF65-F5344CB8AC3E}">
        <p14:creationId xmlns:p14="http://schemas.microsoft.com/office/powerpoint/2010/main" val="294246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362F2-06E1-4C00-A3D4-DDE238BBEDB4}"/>
              </a:ext>
            </a:extLst>
          </p:cNvPr>
          <p:cNvSpPr>
            <a:spLocks noGrp="1"/>
          </p:cNvSpPr>
          <p:nvPr>
            <p:ph type="title"/>
          </p:nvPr>
        </p:nvSpPr>
        <p:spPr/>
        <p:txBody>
          <a:bodyPr/>
          <a:lstStyle/>
          <a:p>
            <a:r>
              <a:rPr lang="cs-CZ" dirty="0"/>
              <a:t>EDIDP priority</a:t>
            </a:r>
            <a:endParaRPr lang="en-US" dirty="0"/>
          </a:p>
        </p:txBody>
      </p:sp>
      <p:sp>
        <p:nvSpPr>
          <p:cNvPr id="3" name="Zástupný symbol pro obsah 2">
            <a:extLst>
              <a:ext uri="{FF2B5EF4-FFF2-40B4-BE49-F238E27FC236}">
                <a16:creationId xmlns:a16="http://schemas.microsoft.com/office/drawing/2014/main" id="{5E8A37E6-7B4F-4630-BDF1-815264860962}"/>
              </a:ext>
            </a:extLst>
          </p:cNvPr>
          <p:cNvSpPr>
            <a:spLocks noGrp="1"/>
          </p:cNvSpPr>
          <p:nvPr>
            <p:ph idx="1"/>
          </p:nvPr>
        </p:nvSpPr>
        <p:spPr/>
        <p:txBody>
          <a:bodyPr/>
          <a:lstStyle/>
          <a:p>
            <a:pPr lvl="0"/>
            <a:r>
              <a:rPr lang="en-GB" dirty="0"/>
              <a:t>Preparation, protection, deployment and sustainability; </a:t>
            </a:r>
            <a:endParaRPr lang="cs-CZ" dirty="0"/>
          </a:p>
          <a:p>
            <a:pPr lvl="0"/>
            <a:r>
              <a:rPr lang="en-GB" dirty="0"/>
              <a:t>Information management and superiority, command, control, communication, computers, intelligence, surveillance and reconnaissance (C4ISR), cyber defence and cyber security; </a:t>
            </a:r>
            <a:endParaRPr lang="cs-CZ" dirty="0"/>
          </a:p>
          <a:p>
            <a:pPr lvl="0"/>
            <a:r>
              <a:rPr lang="en-GB" dirty="0"/>
              <a:t>Engagement and effectors; </a:t>
            </a:r>
            <a:endParaRPr lang="cs-CZ" dirty="0"/>
          </a:p>
          <a:p>
            <a:pPr lvl="0"/>
            <a:r>
              <a:rPr lang="en-GB" dirty="0"/>
              <a:t>Cross-domain capabilities.</a:t>
            </a:r>
            <a:endParaRPr lang="cs-CZ" dirty="0"/>
          </a:p>
          <a:p>
            <a:endParaRPr lang="en-US" dirty="0"/>
          </a:p>
        </p:txBody>
      </p:sp>
    </p:spTree>
    <p:extLst>
      <p:ext uri="{BB962C8B-B14F-4D97-AF65-F5344CB8AC3E}">
        <p14:creationId xmlns:p14="http://schemas.microsoft.com/office/powerpoint/2010/main" val="377527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9131E-E341-46B2-B0AE-A5CEE5CA3EA9}"/>
              </a:ext>
            </a:extLst>
          </p:cNvPr>
          <p:cNvSpPr>
            <a:spLocks noGrp="1"/>
          </p:cNvSpPr>
          <p:nvPr>
            <p:ph type="title"/>
          </p:nvPr>
        </p:nvSpPr>
        <p:spPr/>
        <p:txBody>
          <a:bodyPr/>
          <a:lstStyle/>
          <a:p>
            <a:r>
              <a:rPr lang="en-GB" sz="2800" i="1" dirty="0"/>
              <a:t>Chemical Biological Radiological Nuclear (CBRN) detection capabilities (call for proposals – 2019)</a:t>
            </a:r>
            <a:br>
              <a:rPr lang="cs-CZ" sz="2800" i="1" dirty="0"/>
            </a:br>
            <a:endParaRPr lang="en-US" sz="2800" dirty="0"/>
          </a:p>
        </p:txBody>
      </p:sp>
      <p:sp>
        <p:nvSpPr>
          <p:cNvPr id="3" name="Zástupný symbol pro obsah 2">
            <a:extLst>
              <a:ext uri="{FF2B5EF4-FFF2-40B4-BE49-F238E27FC236}">
                <a16:creationId xmlns:a16="http://schemas.microsoft.com/office/drawing/2014/main" id="{4106FEB3-4992-418F-B59E-2299333D7586}"/>
              </a:ext>
            </a:extLst>
          </p:cNvPr>
          <p:cNvSpPr>
            <a:spLocks noGrp="1"/>
          </p:cNvSpPr>
          <p:nvPr>
            <p:ph idx="1"/>
          </p:nvPr>
        </p:nvSpPr>
        <p:spPr/>
        <p:txBody>
          <a:bodyPr/>
          <a:lstStyle/>
          <a:p>
            <a:r>
              <a:rPr lang="en-GB" sz="1800" dirty="0"/>
              <a:t>The resilience of EU and its preparedness to deal with CBRN threats needs to be enhanced, and there are significant cooperation opportunities on CBRN reconnaissance, decontamination, individual and collective protection as well as on training. A comprehensive set of CBRN capabilities must be capable of providing CBRN scientific and operational assessment and advice to commanders and their staffs during the planning and conduct of operations.</a:t>
            </a:r>
            <a:endParaRPr lang="cs-CZ" sz="1800" dirty="0"/>
          </a:p>
          <a:p>
            <a:r>
              <a:rPr lang="en-GB" sz="1800" dirty="0"/>
              <a:t>The CDP analysis indicates the relevance of deploying dedicated Intelligence, Surveillance, Target Acquisition and Reconnaissance (ISTAR), exploitation and processing capabilities and specialised sensors for detection and early warning of potential CBRN threats to friendly populations and military forces. Early detection of CBRN threats can be supported by intelligence operations performed through web data mining in dark nets and deep web. </a:t>
            </a:r>
            <a:endParaRPr lang="cs-CZ" sz="1800" dirty="0"/>
          </a:p>
          <a:p>
            <a:pPr marL="0" indent="0">
              <a:buNone/>
            </a:pPr>
            <a:r>
              <a:rPr lang="en-GB" sz="1800" b="1" dirty="0"/>
              <a:t>Proposals are invited against the following topic</a:t>
            </a:r>
            <a:r>
              <a:rPr lang="en-GB" sz="1800" dirty="0"/>
              <a:t>: </a:t>
            </a:r>
            <a:endParaRPr lang="cs-CZ" sz="1800" dirty="0"/>
          </a:p>
          <a:p>
            <a:pPr marL="0" lvl="0" indent="0">
              <a:buNone/>
            </a:pPr>
            <a:r>
              <a:rPr lang="en-GB" sz="1800" dirty="0"/>
              <a:t>capabilities for CBRN risk assessment, detection, early warning and surveillance. </a:t>
            </a:r>
            <a:endParaRPr lang="cs-CZ" sz="1800" dirty="0"/>
          </a:p>
          <a:p>
            <a:pPr marL="0" lvl="0" indent="0">
              <a:buNone/>
            </a:pPr>
            <a:r>
              <a:rPr lang="cs-CZ" sz="1800" dirty="0"/>
              <a:t>5 000 000€</a:t>
            </a:r>
          </a:p>
          <a:p>
            <a:endParaRPr lang="en-US" dirty="0"/>
          </a:p>
        </p:txBody>
      </p:sp>
    </p:spTree>
    <p:extLst>
      <p:ext uri="{BB962C8B-B14F-4D97-AF65-F5344CB8AC3E}">
        <p14:creationId xmlns:p14="http://schemas.microsoft.com/office/powerpoint/2010/main" val="78445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13F7D8-CDBC-4929-AE3F-14C18BAE8CF9}"/>
              </a:ext>
            </a:extLst>
          </p:cNvPr>
          <p:cNvSpPr>
            <a:spLocks noGrp="1"/>
          </p:cNvSpPr>
          <p:nvPr>
            <p:ph type="title"/>
          </p:nvPr>
        </p:nvSpPr>
        <p:spPr/>
        <p:txBody>
          <a:bodyPr/>
          <a:lstStyle/>
          <a:p>
            <a:r>
              <a:rPr lang="en-GB" sz="2800" i="1" dirty="0"/>
              <a:t>Chemical Biological Radiological Nuclear (CBRN) medical countermeasures (call for proposals – 2020)</a:t>
            </a:r>
            <a:br>
              <a:rPr lang="cs-CZ" sz="2800" i="1" dirty="0"/>
            </a:br>
            <a:endParaRPr lang="en-US" sz="2800" dirty="0"/>
          </a:p>
        </p:txBody>
      </p:sp>
      <p:sp>
        <p:nvSpPr>
          <p:cNvPr id="3" name="Zástupný symbol pro obsah 2">
            <a:extLst>
              <a:ext uri="{FF2B5EF4-FFF2-40B4-BE49-F238E27FC236}">
                <a16:creationId xmlns:a16="http://schemas.microsoft.com/office/drawing/2014/main" id="{7A08F0B7-B92B-4789-AF24-81C98A85ACCF}"/>
              </a:ext>
            </a:extLst>
          </p:cNvPr>
          <p:cNvSpPr>
            <a:spLocks noGrp="1"/>
          </p:cNvSpPr>
          <p:nvPr>
            <p:ph idx="1"/>
          </p:nvPr>
        </p:nvSpPr>
        <p:spPr/>
        <p:txBody>
          <a:bodyPr/>
          <a:lstStyle/>
          <a:p>
            <a:r>
              <a:rPr lang="en-GB" sz="1800" b="1" dirty="0"/>
              <a:t>Proposals are invited against the following topic(s)</a:t>
            </a:r>
            <a:r>
              <a:rPr lang="en-GB" sz="1800" dirty="0"/>
              <a:t>: </a:t>
            </a:r>
            <a:r>
              <a:rPr lang="en-US" sz="1800" dirty="0"/>
              <a:t>CBRN medical countermeasures, </a:t>
            </a:r>
            <a:r>
              <a:rPr lang="en-GB" sz="1800" dirty="0"/>
              <a:t>such as preventive and therapeutic immunotherapy and treatments for CBRN related injuries.</a:t>
            </a:r>
            <a:endParaRPr lang="cs-CZ" sz="1800" dirty="0"/>
          </a:p>
          <a:p>
            <a:r>
              <a:rPr lang="en-GB" sz="1800" b="1" dirty="0"/>
              <a:t>Targeted type of action(s)</a:t>
            </a:r>
            <a:r>
              <a:rPr lang="en-GB" sz="1800" dirty="0"/>
              <a:t>: studies, design and/or system prototyping, not excluding upstream or downstream activities.</a:t>
            </a:r>
            <a:endParaRPr lang="cs-CZ" sz="1800" dirty="0"/>
          </a:p>
          <a:p>
            <a:r>
              <a:rPr lang="en-GB" sz="1800" dirty="0"/>
              <a:t>The indicative budget for this category is </a:t>
            </a:r>
            <a:r>
              <a:rPr lang="en-GB" sz="1800" b="1" dirty="0"/>
              <a:t>[EUR</a:t>
            </a:r>
            <a:r>
              <a:rPr lang="en-GB" sz="1800" dirty="0"/>
              <a:t> </a:t>
            </a:r>
            <a:r>
              <a:rPr lang="en-GB" sz="1800" b="1" dirty="0"/>
              <a:t>10 000 000]</a:t>
            </a:r>
            <a:r>
              <a:rPr lang="en-GB" sz="1800" dirty="0"/>
              <a:t> inside which an indicative budget of [EUR X] has been earmarked to fund a study</a:t>
            </a:r>
            <a:r>
              <a:rPr lang="en-GB" sz="1800" b="1" dirty="0"/>
              <a:t>/</a:t>
            </a:r>
            <a:r>
              <a:rPr lang="en-GB" sz="1800" dirty="0"/>
              <a:t>studies. The equivalence between the CRBN counter-measures standardized process and Art. 6(1) of the EDIDP regulation shall be the following: (a) means feasibility studies; (b) means “beginning of preclinical phase”; (c) means “end of preclinical phase”; (d) means “clinical tests phase I”; (e) means “clinical test phase II or III”; (f) means temporary authorisation for use or marketing authorisation; (g) means pharmacovigilance.</a:t>
            </a:r>
            <a:endParaRPr lang="cs-CZ" sz="1800" dirty="0"/>
          </a:p>
          <a:p>
            <a:endParaRPr lang="en-US" dirty="0"/>
          </a:p>
        </p:txBody>
      </p:sp>
    </p:spTree>
    <p:extLst>
      <p:ext uri="{BB962C8B-B14F-4D97-AF65-F5344CB8AC3E}">
        <p14:creationId xmlns:p14="http://schemas.microsoft.com/office/powerpoint/2010/main" val="377609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DC46CE-50C9-461B-A085-21D44C0A14ED}"/>
              </a:ext>
            </a:extLst>
          </p:cNvPr>
          <p:cNvSpPr>
            <a:spLocks noGrp="1"/>
          </p:cNvSpPr>
          <p:nvPr>
            <p:ph type="title"/>
          </p:nvPr>
        </p:nvSpPr>
        <p:spPr/>
        <p:txBody>
          <a:bodyPr/>
          <a:lstStyle/>
          <a:p>
            <a:r>
              <a:rPr lang="en-GB" sz="2800" i="1" dirty="0"/>
              <a:t>Multipurpose unmanned ground system (call for proposals – 2019)</a:t>
            </a:r>
            <a:endParaRPr lang="en-US" sz="2800" i="1" dirty="0"/>
          </a:p>
        </p:txBody>
      </p:sp>
      <p:sp>
        <p:nvSpPr>
          <p:cNvPr id="3" name="Zástupný symbol pro obsah 2">
            <a:extLst>
              <a:ext uri="{FF2B5EF4-FFF2-40B4-BE49-F238E27FC236}">
                <a16:creationId xmlns:a16="http://schemas.microsoft.com/office/drawing/2014/main" id="{B6336372-7037-497E-B3E5-51464D015919}"/>
              </a:ext>
            </a:extLst>
          </p:cNvPr>
          <p:cNvSpPr>
            <a:spLocks noGrp="1"/>
          </p:cNvSpPr>
          <p:nvPr>
            <p:ph idx="1"/>
          </p:nvPr>
        </p:nvSpPr>
        <p:spPr/>
        <p:txBody>
          <a:bodyPr/>
          <a:lstStyle/>
          <a:p>
            <a:pPr marL="0" indent="0">
              <a:buNone/>
            </a:pPr>
            <a:r>
              <a:rPr lang="en-GB" sz="2000" b="1" dirty="0"/>
              <a:t>Proposals are invited against the following topic</a:t>
            </a:r>
            <a:r>
              <a:rPr lang="en-GB" sz="2000" dirty="0"/>
              <a:t>: </a:t>
            </a:r>
            <a:endParaRPr lang="cs-CZ" sz="2000" dirty="0"/>
          </a:p>
          <a:p>
            <a:pPr lvl="0"/>
            <a:r>
              <a:rPr lang="en-GB" sz="2000" dirty="0"/>
              <a:t>multipurpose architecture for unmanned ground systems and solutions for systems integration and manned-unmanned teaming.</a:t>
            </a:r>
            <a:endParaRPr lang="cs-CZ" sz="2000" dirty="0"/>
          </a:p>
          <a:p>
            <a:r>
              <a:rPr lang="en-GB" sz="2000" b="1" dirty="0"/>
              <a:t>Targeted type of action(s)</a:t>
            </a:r>
            <a:r>
              <a:rPr lang="en-GB" sz="2000" dirty="0"/>
              <a:t>: system prototyping, not excluding upstream or downstream activities.</a:t>
            </a:r>
            <a:endParaRPr lang="cs-CZ" sz="2000" dirty="0"/>
          </a:p>
          <a:p>
            <a:r>
              <a:rPr lang="en-GB" sz="2000" dirty="0"/>
              <a:t>The indicative budget for this category is </a:t>
            </a:r>
            <a:r>
              <a:rPr lang="en-GB" sz="2000" b="1" dirty="0"/>
              <a:t>[EUR</a:t>
            </a:r>
            <a:r>
              <a:rPr lang="en-GB" sz="2000" dirty="0"/>
              <a:t> </a:t>
            </a:r>
            <a:r>
              <a:rPr lang="en-GB" sz="2000" b="1" dirty="0"/>
              <a:t>34 000 000]. </a:t>
            </a:r>
            <a:endParaRPr lang="cs-CZ" sz="2000" dirty="0"/>
          </a:p>
          <a:p>
            <a:endParaRPr lang="en-US" dirty="0"/>
          </a:p>
        </p:txBody>
      </p:sp>
    </p:spTree>
    <p:extLst>
      <p:ext uri="{BB962C8B-B14F-4D97-AF65-F5344CB8AC3E}">
        <p14:creationId xmlns:p14="http://schemas.microsoft.com/office/powerpoint/2010/main" val="44184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FFE3C-4E45-41FF-BE8A-08961F49D4DB}"/>
              </a:ext>
            </a:extLst>
          </p:cNvPr>
          <p:cNvSpPr>
            <a:spLocks noGrp="1"/>
          </p:cNvSpPr>
          <p:nvPr>
            <p:ph type="title"/>
          </p:nvPr>
        </p:nvSpPr>
        <p:spPr/>
        <p:txBody>
          <a:bodyPr/>
          <a:lstStyle/>
          <a:p>
            <a:r>
              <a:rPr lang="en-GB" sz="2800" i="1" dirty="0"/>
              <a:t>Counter-UAS capabilities (call for proposals –2019)</a:t>
            </a:r>
            <a:endParaRPr lang="en-US" sz="2800" i="1" dirty="0"/>
          </a:p>
        </p:txBody>
      </p:sp>
      <p:sp>
        <p:nvSpPr>
          <p:cNvPr id="3" name="Zástupný symbol pro obsah 2">
            <a:extLst>
              <a:ext uri="{FF2B5EF4-FFF2-40B4-BE49-F238E27FC236}">
                <a16:creationId xmlns:a16="http://schemas.microsoft.com/office/drawing/2014/main" id="{7315BACE-158F-4563-83E5-F509CA6E0E0F}"/>
              </a:ext>
            </a:extLst>
          </p:cNvPr>
          <p:cNvSpPr>
            <a:spLocks noGrp="1"/>
          </p:cNvSpPr>
          <p:nvPr>
            <p:ph idx="1"/>
          </p:nvPr>
        </p:nvSpPr>
        <p:spPr/>
        <p:txBody>
          <a:bodyPr/>
          <a:lstStyle/>
          <a:p>
            <a:pPr marL="0" indent="0">
              <a:buNone/>
            </a:pPr>
            <a:r>
              <a:rPr lang="en-GB" sz="1800" b="1" dirty="0"/>
              <a:t>Proposals are invited against the following topic</a:t>
            </a:r>
            <a:r>
              <a:rPr lang="en-GB" sz="1800" dirty="0"/>
              <a:t>: </a:t>
            </a:r>
            <a:endParaRPr lang="cs-CZ" sz="1800" dirty="0"/>
          </a:p>
          <a:p>
            <a:pPr lvl="0"/>
            <a:r>
              <a:rPr lang="en-GB" sz="1800" dirty="0"/>
              <a:t>capabilities to detect, classify, track, identify and/or counter UASs in defence scenarios.</a:t>
            </a:r>
            <a:endParaRPr lang="cs-CZ" sz="1800" dirty="0"/>
          </a:p>
          <a:p>
            <a:r>
              <a:rPr lang="en-GB" sz="1800" b="1" dirty="0"/>
              <a:t>Targeted type of action(s)</a:t>
            </a:r>
            <a:r>
              <a:rPr lang="en-GB" sz="1800" dirty="0"/>
              <a:t>: study, design and/or system prototyping, not excluding downstream activities.</a:t>
            </a:r>
            <a:endParaRPr lang="cs-CZ" sz="1800" dirty="0"/>
          </a:p>
          <a:p>
            <a:r>
              <a:rPr lang="en-GB" sz="1800" dirty="0"/>
              <a:t>The indicative budget for this category is </a:t>
            </a:r>
            <a:r>
              <a:rPr lang="en-GB" sz="1800" b="1" dirty="0"/>
              <a:t>[EUR 15 000 000], </a:t>
            </a:r>
            <a:r>
              <a:rPr lang="en-GB" sz="1800" dirty="0"/>
              <a:t>inside which an indicative budget of [EUR X] has been earmarked to fund a study/studies</a:t>
            </a:r>
            <a:r>
              <a:rPr lang="en-GB" sz="1800" b="1" dirty="0"/>
              <a:t>. </a:t>
            </a:r>
            <a:endParaRPr lang="cs-CZ" sz="1800" dirty="0"/>
          </a:p>
          <a:p>
            <a:r>
              <a:rPr lang="en-US" sz="1800" dirty="0"/>
              <a:t>Attention will be paid to the civil and dual-use on-going initiatives at EC level to avoid any duplication.</a:t>
            </a:r>
            <a:endParaRPr lang="cs-CZ" sz="1800" dirty="0"/>
          </a:p>
          <a:p>
            <a:endParaRPr lang="en-US" dirty="0"/>
          </a:p>
        </p:txBody>
      </p:sp>
    </p:spTree>
    <p:extLst>
      <p:ext uri="{BB962C8B-B14F-4D97-AF65-F5344CB8AC3E}">
        <p14:creationId xmlns:p14="http://schemas.microsoft.com/office/powerpoint/2010/main" val="119073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A314D7-EA44-4D9C-BC33-6BD50B862ABD}"/>
              </a:ext>
            </a:extLst>
          </p:cNvPr>
          <p:cNvSpPr>
            <a:spLocks noGrp="1"/>
          </p:cNvSpPr>
          <p:nvPr>
            <p:ph type="title"/>
          </p:nvPr>
        </p:nvSpPr>
        <p:spPr>
          <a:xfrm>
            <a:off x="457200" y="274638"/>
            <a:ext cx="8229600" cy="1498178"/>
          </a:xfrm>
        </p:spPr>
        <p:txBody>
          <a:bodyPr/>
          <a:lstStyle/>
          <a:p>
            <a:r>
              <a:rPr lang="en-GB" sz="2800" i="1" dirty="0"/>
              <a:t>Developing an appropriate spectrum of ISR air and space platforms and sensors (call for proposals – 2019 and 2020)</a:t>
            </a:r>
            <a:br>
              <a:rPr lang="cs-CZ" sz="2800" i="1" dirty="0"/>
            </a:br>
            <a:endParaRPr lang="en-US" sz="2800" dirty="0"/>
          </a:p>
        </p:txBody>
      </p:sp>
      <p:sp>
        <p:nvSpPr>
          <p:cNvPr id="3" name="Zástupný symbol pro obsah 2">
            <a:extLst>
              <a:ext uri="{FF2B5EF4-FFF2-40B4-BE49-F238E27FC236}">
                <a16:creationId xmlns:a16="http://schemas.microsoft.com/office/drawing/2014/main" id="{5B0D1EA3-26B7-4403-93BC-07E1556C5FF7}"/>
              </a:ext>
            </a:extLst>
          </p:cNvPr>
          <p:cNvSpPr>
            <a:spLocks noGrp="1"/>
          </p:cNvSpPr>
          <p:nvPr>
            <p:ph idx="1"/>
          </p:nvPr>
        </p:nvSpPr>
        <p:spPr/>
        <p:txBody>
          <a:bodyPr/>
          <a:lstStyle/>
          <a:p>
            <a:pPr marL="0" indent="0">
              <a:buNone/>
            </a:pPr>
            <a:r>
              <a:rPr lang="en-GB" sz="1600" b="1" dirty="0"/>
              <a:t>Proposals are invited against the following topic(s): </a:t>
            </a:r>
            <a:endParaRPr lang="cs-CZ" sz="1600" dirty="0"/>
          </a:p>
          <a:p>
            <a:pPr lvl="0"/>
            <a:r>
              <a:rPr lang="en-GB" sz="1600" dirty="0"/>
              <a:t>MALE RPAS;</a:t>
            </a:r>
            <a:endParaRPr lang="cs-CZ" sz="1600" dirty="0"/>
          </a:p>
          <a:p>
            <a:pPr lvl="0"/>
            <a:r>
              <a:rPr lang="en-US" sz="1600" dirty="0"/>
              <a:t>Development of a low-observable tactical RPAS with the c</a:t>
            </a:r>
            <a:r>
              <a:rPr lang="en-GB" sz="1600" dirty="0" err="1"/>
              <a:t>apability</a:t>
            </a:r>
            <a:r>
              <a:rPr lang="en-GB" sz="1600" dirty="0"/>
              <a:t> to provide near real time information and with modern self-protection;</a:t>
            </a:r>
            <a:endParaRPr lang="cs-CZ" sz="1600" dirty="0"/>
          </a:p>
          <a:p>
            <a:pPr lvl="0"/>
            <a:r>
              <a:rPr lang="en-US" sz="1600" dirty="0"/>
              <a:t>European Detect and Avoid (D&amp;A) function based on new sensors and processing for RPAS integration into air-traffic management;</a:t>
            </a:r>
            <a:endParaRPr lang="cs-CZ" sz="1600" dirty="0"/>
          </a:p>
          <a:p>
            <a:pPr lvl="0"/>
            <a:r>
              <a:rPr lang="en-GB" sz="1600" dirty="0"/>
              <a:t>Enduring High Altitude Platform Stations </a:t>
            </a:r>
            <a:r>
              <a:rPr lang="en-US" sz="1600" dirty="0"/>
              <a:t>for military ISR and communication missions </a:t>
            </a:r>
            <a:r>
              <a:rPr lang="en-GB" sz="1600" dirty="0"/>
              <a:t>(including support to their integration into air-traffic management); </a:t>
            </a:r>
            <a:endParaRPr lang="cs-CZ" sz="1600" dirty="0"/>
          </a:p>
          <a:p>
            <a:pPr lvl="0"/>
            <a:r>
              <a:rPr lang="en-US" sz="1600" dirty="0"/>
              <a:t>Persistent earth observation from space with automated </a:t>
            </a:r>
            <a:r>
              <a:rPr lang="en-GB" sz="1600" dirty="0"/>
              <a:t>interpretation of data and information, including AI, cloud solutions and real time on board processing by sensors.</a:t>
            </a:r>
            <a:endParaRPr lang="cs-CZ" sz="1600" dirty="0"/>
          </a:p>
          <a:p>
            <a:r>
              <a:rPr lang="en-GB" sz="1600" b="1" dirty="0"/>
              <a:t>Targeted type of action(s)</a:t>
            </a:r>
            <a:r>
              <a:rPr lang="en-GB" sz="1600" dirty="0"/>
              <a:t>: design, not excluding upstream or downstream activities.</a:t>
            </a:r>
            <a:endParaRPr lang="cs-CZ" sz="1600" dirty="0"/>
          </a:p>
          <a:p>
            <a:r>
              <a:rPr lang="en-GB" sz="1600" dirty="0"/>
              <a:t>The indicative budget for this category is </a:t>
            </a:r>
            <a:r>
              <a:rPr lang="en-GB" sz="1600" b="1" dirty="0"/>
              <a:t>[EUR</a:t>
            </a:r>
            <a:r>
              <a:rPr lang="en-GB" sz="1600" dirty="0"/>
              <a:t> </a:t>
            </a:r>
            <a:r>
              <a:rPr lang="en-GB" sz="1600" b="1" dirty="0"/>
              <a:t>150 000 000]. </a:t>
            </a:r>
            <a:endParaRPr lang="cs-CZ" sz="1600" dirty="0"/>
          </a:p>
          <a:p>
            <a:r>
              <a:rPr lang="en-US" sz="1600" dirty="0"/>
              <a:t>Attention will be paid to the civil and dual-use on-going initiatives at EC level to avoid any duplication (especially with Copernicus).</a:t>
            </a:r>
            <a:endParaRPr lang="cs-CZ" sz="1600" dirty="0"/>
          </a:p>
          <a:p>
            <a:r>
              <a:rPr lang="en-GB" sz="1600" dirty="0"/>
              <a:t>Remotely Piloted Air Systems</a:t>
            </a:r>
            <a:endParaRPr lang="cs-CZ" sz="1600" dirty="0"/>
          </a:p>
          <a:p>
            <a:endParaRPr lang="en-US" dirty="0"/>
          </a:p>
        </p:txBody>
      </p:sp>
    </p:spTree>
    <p:extLst>
      <p:ext uri="{BB962C8B-B14F-4D97-AF65-F5344CB8AC3E}">
        <p14:creationId xmlns:p14="http://schemas.microsoft.com/office/powerpoint/2010/main" val="132008858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2561</Words>
  <Application>Microsoft Office PowerPoint</Application>
  <PresentationFormat>Předvádění na obrazovce (4:3)</PresentationFormat>
  <Paragraphs>195</Paragraphs>
  <Slides>26</Slides>
  <Notes>3</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26</vt:i4>
      </vt:variant>
    </vt:vector>
  </HeadingPairs>
  <TitlesOfParts>
    <vt:vector size="32" baseType="lpstr">
      <vt:lpstr>Arial</vt:lpstr>
      <vt:lpstr>Calibri</vt:lpstr>
      <vt:lpstr>Cambria Math</vt:lpstr>
      <vt:lpstr>Times New Roman</vt:lpstr>
      <vt:lpstr>Motiv sady Office</vt:lpstr>
      <vt:lpstr>1_Motiv sady Office</vt:lpstr>
      <vt:lpstr>Prezentace aplikace PowerPoint</vt:lpstr>
      <vt:lpstr>Seminář ke zdrojům EU</vt:lpstr>
      <vt:lpstr>Work Program EDIDP</vt:lpstr>
      <vt:lpstr>EDIDP priority</vt:lpstr>
      <vt:lpstr>Chemical Biological Radiological Nuclear (CBRN) detection capabilities (call for proposals – 2019) </vt:lpstr>
      <vt:lpstr>Chemical Biological Radiological Nuclear (CBRN) medical countermeasures (call for proposals – 2020) </vt:lpstr>
      <vt:lpstr>Multipurpose unmanned ground system (call for proposals – 2019)</vt:lpstr>
      <vt:lpstr>Counter-UAS capabilities (call for proposals –2019)</vt:lpstr>
      <vt:lpstr>Developing an appropriate spectrum of ISR air and space platforms and sensors (call for proposals – 2019 and 2020) </vt:lpstr>
      <vt:lpstr>Combat communication and information sharing capability (call for proposals – 2019) </vt:lpstr>
      <vt:lpstr>Cyber situational awareness and defence capabilities (call for proposals – 2020) </vt:lpstr>
      <vt:lpstr>European Strategic Command and Control (ESC2) system (call for proposals – 2019) </vt:lpstr>
      <vt:lpstr>Upgrade of current and development of next generation ground-based precision strike capabilities – anti-tank weapons (call for proposals – 2019) </vt:lpstr>
      <vt:lpstr>Upgrade of current and development of next generation ground-based precision strike capabilities – direct and indirect fire (call for proposals – 2020)</vt:lpstr>
      <vt:lpstr>Ground combat capabilities (call for proposals – 2020) </vt:lpstr>
      <vt:lpstr>Defence technologies supported by Artificial Intelligence (call for proposals – 2020) </vt:lpstr>
      <vt:lpstr>Category for SMEs – Innovative and future-oriented defence solutions (calls for proposals – 2019 and 2020) </vt:lpstr>
      <vt:lpstr>Pokračování SMEs</vt:lpstr>
      <vt:lpstr>Projects to be selected for direct award TBD </vt:lpstr>
      <vt:lpstr>Financování</vt:lpstr>
      <vt:lpstr>Zvýšené financování</vt:lpstr>
      <vt:lpstr>Indirect eligible costs </vt:lpstr>
      <vt:lpstr>Příležitosti pro SMEs</vt:lpstr>
      <vt:lpstr>PADR</vt:lpstr>
      <vt:lpstr>Podrobnosti o členech AOBP</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Jiří Hynek</dc:creator>
  <cp:lastModifiedBy>Dušan Švarc</cp:lastModifiedBy>
  <cp:revision>53</cp:revision>
  <cp:lastPrinted>2016-05-13T06:36:42Z</cp:lastPrinted>
  <dcterms:created xsi:type="dcterms:W3CDTF">2010-08-10T10:51:41Z</dcterms:created>
  <dcterms:modified xsi:type="dcterms:W3CDTF">2018-12-17T13:27:02Z</dcterms:modified>
</cp:coreProperties>
</file>