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95" r:id="rId3"/>
    <p:sldId id="265" r:id="rId4"/>
    <p:sldId id="298" r:id="rId5"/>
    <p:sldId id="296" r:id="rId6"/>
    <p:sldId id="299" r:id="rId7"/>
    <p:sldId id="300" r:id="rId8"/>
    <p:sldId id="303" r:id="rId9"/>
    <p:sldId id="309" r:id="rId10"/>
    <p:sldId id="302" r:id="rId11"/>
    <p:sldId id="304" r:id="rId12"/>
    <p:sldId id="305" r:id="rId13"/>
    <p:sldId id="306" r:id="rId14"/>
    <p:sldId id="307" r:id="rId15"/>
    <p:sldId id="308" r:id="rId16"/>
    <p:sldId id="310" r:id="rId17"/>
    <p:sldId id="301" r:id="rId18"/>
    <p:sldId id="311" r:id="rId19"/>
    <p:sldId id="312" r:id="rId20"/>
    <p:sldId id="313" r:id="rId21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96" autoAdjust="0"/>
  </p:normalViewPr>
  <p:slideViewPr>
    <p:cSldViewPr>
      <p:cViewPr varScale="1">
        <p:scale>
          <a:sx n="59" d="100"/>
          <a:sy n="59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6BEAE985-46EE-459B-889E-C34288F68BD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53847C58-C292-4ED9-A33D-60FCA0537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1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FA19E0D7-91F0-4044-ABC5-4722E88AB6BD}" type="datetimeFigureOut">
              <a:rPr lang="cs-CZ" smtClean="0"/>
              <a:t>17.12.2018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CE725762-F29E-409E-AF6E-B276581AB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5762-F29E-409E-AF6E-B276581AB16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4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5762-F29E-409E-AF6E-B276581AB16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61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725762-F29E-409E-AF6E-B276581AB16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47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3F7D-1B06-4E74-AC40-612A4731A50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F9E6-6C62-4136-B2EC-D3CDA028B7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C7478-2521-4E72-BB29-1F549C330EF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803EB-26B7-452B-B225-31E5B56335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2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9B37-FB4F-44D1-836B-658FB77332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7386-4FAD-44F4-9820-FEE424DF56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44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0E81F-3B8A-4DE7-BF42-9264D5533B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35C0-8FB9-41E9-978A-09A0402CE1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94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0DC20-2BC8-4871-91ED-C13E4A6B94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81EB-D35D-4655-89D8-97DF2A69AA7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290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8061-057E-4F17-97F1-DC37D5F953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09DB7-A2CF-444F-A77A-2CA755B752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917A6-F25E-4947-9776-8E15EAD1D3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0E629-9774-4CE4-B204-7DDBD10E66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35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88BBE-F930-4203-92C2-829F31F9E6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290F-F53D-4B15-87D3-910AAC6BEAA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0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092F-6385-40F1-AACC-CF83B76590E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7531E-D4BB-442F-B298-C8FBE069A4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5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4BB8-9D31-4986-9B88-B30F9C68F9C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6B04-C1C7-46BC-AB4B-FBA5FA7726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81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4B123-15EC-4B46-991D-121266BE77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B697-FC2A-4054-9AB6-DFA5E0DEB5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F922-3C13-4AD8-BFE5-BF21DDE39B2E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EA16-D667-46E3-B016-5096620A8D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Přímá spojovací čára 6"/>
          <p:cNvCxnSpPr/>
          <p:nvPr userDrawn="1"/>
        </p:nvCxnSpPr>
        <p:spPr>
          <a:xfrm>
            <a:off x="500034" y="6357958"/>
            <a:ext cx="3571900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 userDrawn="1"/>
        </p:nvCxnSpPr>
        <p:spPr>
          <a:xfrm>
            <a:off x="5357818" y="6357958"/>
            <a:ext cx="3357586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63888" y="6113165"/>
            <a:ext cx="195103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6A315E-4F33-4B59-AB7F-4015203713E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7A4964-224C-4812-BE46-7B7A104DD6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500063" y="6357938"/>
            <a:ext cx="35718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5357813" y="6357938"/>
            <a:ext cx="3357562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slimakova\Documents\LOGA\AOBP\logo AOBP ČR ciste.bm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105525"/>
            <a:ext cx="18478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tejskalova@aobp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75184" y="1628800"/>
            <a:ext cx="8229600" cy="63408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37609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sz="3600" dirty="0"/>
              <a:t>Prezentace projektu:</a:t>
            </a:r>
          </a:p>
          <a:p>
            <a:pPr eaLnBrk="1" hangingPunct="1"/>
            <a:r>
              <a:rPr lang="cs-CZ" sz="3600" dirty="0">
                <a:solidFill>
                  <a:schemeClr val="tx1"/>
                </a:solidFill>
              </a:rPr>
              <a:t>Rozvoj lidských zdrojů členských podniků Asociace obranného a bezpečnostního průmyslu ČR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9512" y="5301208"/>
            <a:ext cx="8229600" cy="84812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37609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7609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sz="1800" dirty="0"/>
              <a:t>Ing. Kristýna Stejskalová</a:t>
            </a:r>
          </a:p>
          <a:p>
            <a:pPr eaLnBrk="1" hangingPunct="1"/>
            <a:r>
              <a:rPr lang="cs-CZ" sz="1800" dirty="0"/>
              <a:t>Asociace obranného a bezpečnostního průmyslu ČR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</p:txBody>
      </p:sp>
      <p:sp>
        <p:nvSpPr>
          <p:cNvPr id="10" name="Obdélník 9"/>
          <p:cNvSpPr/>
          <p:nvPr/>
        </p:nvSpPr>
        <p:spPr>
          <a:xfrm>
            <a:off x="7236296" y="6400087"/>
            <a:ext cx="126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319780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EE1EE-788A-487D-B046-E7E51CD7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Dodatečná možnost zapojení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86A6F2-3DC5-478B-9A0D-DBA667EFF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Aktivita „Obecné IT“ – uzavřené kurzy</a:t>
            </a:r>
            <a:endParaRPr lang="cs-CZ" dirty="0"/>
          </a:p>
          <a:p>
            <a:r>
              <a:rPr lang="cs-CZ" dirty="0"/>
              <a:t>Tyto kurzy je možné uskutečnit pro uzavřenou skupinu Vašich zaměstnanců v sídle firmy kdekoliv mimo území </a:t>
            </a:r>
            <a:r>
              <a:rPr lang="cs-CZ" dirty="0" err="1"/>
              <a:t>hl.m</a:t>
            </a:r>
            <a:r>
              <a:rPr lang="cs-CZ" dirty="0"/>
              <a:t>. Prahy. Kurzu se musí účastnit 9-12 zaměstnanců. V tuto chvíli máme volných 640 školících hodin, takže to vychází na 40 x16 hodinový kurz nebo 80x 8 hodinový kurz. Vybírat je možné z následující nabídky kurzů: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611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D19C-DEB2-4C7A-86EC-B0F2CEDC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Dodatečná možnost zapojení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D00D719-DF32-4A1A-AEA1-8CA9B332B7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970727"/>
              </p:ext>
            </p:extLst>
          </p:nvPr>
        </p:nvGraphicFramePr>
        <p:xfrm>
          <a:off x="755576" y="1368785"/>
          <a:ext cx="7632848" cy="4747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1349784622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509863356"/>
                    </a:ext>
                  </a:extLst>
                </a:gridCol>
              </a:tblGrid>
              <a:tr h="409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Téma kurzu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Rozsah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9080796"/>
                  </a:ext>
                </a:extLst>
              </a:tr>
              <a:tr h="385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MS Office Excel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 hodin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0282456"/>
                  </a:ext>
                </a:extLst>
              </a:tr>
              <a:tr h="409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MS Word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 hodin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533821"/>
                  </a:ext>
                </a:extLst>
              </a:tr>
              <a:tr h="385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MS Outlook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 hodin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979972"/>
                  </a:ext>
                </a:extLst>
              </a:tr>
              <a:tr h="409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CorelDRAW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16 hodin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983665"/>
                  </a:ext>
                </a:extLst>
              </a:tr>
              <a:tr h="385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Photoshop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 hodin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470560"/>
                  </a:ext>
                </a:extLst>
              </a:tr>
              <a:tr h="409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GIMP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 hodin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464188"/>
                  </a:ext>
                </a:extLst>
              </a:tr>
              <a:tr h="409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Pohoda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 hodin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2218560"/>
                  </a:ext>
                </a:extLst>
              </a:tr>
              <a:tr h="385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Skladové hospodářství Pohoda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 hodin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8126620"/>
                  </a:ext>
                </a:extLst>
              </a:tr>
              <a:tr h="385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MS Office Powerpoint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 hodin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268880"/>
                  </a:ext>
                </a:extLst>
              </a:tr>
              <a:tr h="385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MS Sharepoint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 hodin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0275922"/>
                  </a:ext>
                </a:extLst>
              </a:tr>
              <a:tr h="385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Linux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16 hodin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389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33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D6804-9E07-4BD2-9225-3B36975D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Dodatečná možnost zapojení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6F1198-0A9D-4DD2-A6B6-1195E46A3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Aktivita „Účetní, ekonomické a právní kurzy“</a:t>
            </a:r>
            <a:endParaRPr lang="cs-CZ" dirty="0"/>
          </a:p>
          <a:p>
            <a:r>
              <a:rPr lang="cs-CZ" dirty="0"/>
              <a:t>V této kategorii kurzů jsou již naplánovány kurzy pro některé členské firmy v okolí Prahy a v Brně. V níže uvedených kurzech je volná kapacita a je tam možné zaměstnance doplnit. 16 hodinové kurzy se konají dva dny po sobě (každý den 8 hodin), 8 hodinový kurz je jednodenní.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147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B0377-2EBF-492E-AD5C-91935E1D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-8519"/>
            <a:ext cx="8229600" cy="1143000"/>
          </a:xfrm>
        </p:spPr>
        <p:txBody>
          <a:bodyPr/>
          <a:lstStyle/>
          <a:p>
            <a:r>
              <a:rPr lang="cs-CZ" dirty="0"/>
              <a:t>Dodatečná možnost zapojení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FD5F33C-BDA7-4B0E-990F-D81B228C6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957331"/>
              </p:ext>
            </p:extLst>
          </p:nvPr>
        </p:nvGraphicFramePr>
        <p:xfrm>
          <a:off x="755575" y="1417651"/>
          <a:ext cx="7632849" cy="4512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9298">
                  <a:extLst>
                    <a:ext uri="{9D8B030D-6E8A-4147-A177-3AD203B41FA5}">
                      <a16:colId xmlns:a16="http://schemas.microsoft.com/office/drawing/2014/main" val="827032979"/>
                    </a:ext>
                  </a:extLst>
                </a:gridCol>
                <a:gridCol w="1107910">
                  <a:extLst>
                    <a:ext uri="{9D8B030D-6E8A-4147-A177-3AD203B41FA5}">
                      <a16:colId xmlns:a16="http://schemas.microsoft.com/office/drawing/2014/main" val="2907438465"/>
                    </a:ext>
                  </a:extLst>
                </a:gridCol>
                <a:gridCol w="1968170">
                  <a:extLst>
                    <a:ext uri="{9D8B030D-6E8A-4147-A177-3AD203B41FA5}">
                      <a16:colId xmlns:a16="http://schemas.microsoft.com/office/drawing/2014/main" val="633682800"/>
                    </a:ext>
                  </a:extLst>
                </a:gridCol>
                <a:gridCol w="1727471">
                  <a:extLst>
                    <a:ext uri="{9D8B030D-6E8A-4147-A177-3AD203B41FA5}">
                      <a16:colId xmlns:a16="http://schemas.microsoft.com/office/drawing/2014/main" val="2290167131"/>
                    </a:ext>
                  </a:extLst>
                </a:gridCol>
              </a:tblGrid>
              <a:tr h="558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Téma kurzu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Rozsah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Místo konání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Počet volných míst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890344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Novinky v daních a účetnictví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hodin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okolí Prahy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5530686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Cestovní náhrady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hodin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okolí Prahy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695917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Účetní závěrka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hodin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okolí Prahy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152508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Cash flow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 hodin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okolí Prahy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0326411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Finanční řízení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 hodin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okolí Prahy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78260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Veřejné zakázky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hodin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Brno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8752944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Legislativa mzdového účetnictví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hodin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okolí Prahy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2407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56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F2F71-14A8-411F-A365-AC0C1444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Technické a jiné odborné vzdělávání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5EED1E6-ACBC-4B8D-A517-963479F247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953870"/>
              </p:ext>
            </p:extLst>
          </p:nvPr>
        </p:nvGraphicFramePr>
        <p:xfrm>
          <a:off x="755576" y="1417638"/>
          <a:ext cx="7931224" cy="4676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9899">
                  <a:extLst>
                    <a:ext uri="{9D8B030D-6E8A-4147-A177-3AD203B41FA5}">
                      <a16:colId xmlns:a16="http://schemas.microsoft.com/office/drawing/2014/main" val="4179414487"/>
                    </a:ext>
                  </a:extLst>
                </a:gridCol>
                <a:gridCol w="1151219">
                  <a:extLst>
                    <a:ext uri="{9D8B030D-6E8A-4147-A177-3AD203B41FA5}">
                      <a16:colId xmlns:a16="http://schemas.microsoft.com/office/drawing/2014/main" val="3543682279"/>
                    </a:ext>
                  </a:extLst>
                </a:gridCol>
                <a:gridCol w="2045107">
                  <a:extLst>
                    <a:ext uri="{9D8B030D-6E8A-4147-A177-3AD203B41FA5}">
                      <a16:colId xmlns:a16="http://schemas.microsoft.com/office/drawing/2014/main" val="3191064096"/>
                    </a:ext>
                  </a:extLst>
                </a:gridCol>
                <a:gridCol w="1794999">
                  <a:extLst>
                    <a:ext uri="{9D8B030D-6E8A-4147-A177-3AD203B41FA5}">
                      <a16:colId xmlns:a16="http://schemas.microsoft.com/office/drawing/2014/main" val="2358647307"/>
                    </a:ext>
                  </a:extLst>
                </a:gridCol>
              </a:tblGrid>
              <a:tr h="179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Téma kurzu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Rozsah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Místo konání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volných míst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3005175984"/>
                  </a:ext>
                </a:extLst>
              </a:tr>
              <a:tr h="554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Podpora exportu vojenského materiálu – MO, MPO a MZV, EGAP, ČEB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hodin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okolí Prahy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1301715128"/>
                  </a:ext>
                </a:extLst>
              </a:tr>
              <a:tr h="554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Podpora exportu vojenského materiálu – MO, MPO a MZV, EGAP, ČEB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hodin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Brno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2818303352"/>
                  </a:ext>
                </a:extLst>
              </a:tr>
              <a:tr h="366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Plánování a vyzbrojovací programy MO a MV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hodin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okolí Prahy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2068204133"/>
                  </a:ext>
                </a:extLst>
              </a:tr>
              <a:tr h="554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Export vojenského materiálu – regulatorní rámec mezinárodní, bilaterální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hodin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Brno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2596116379"/>
                  </a:ext>
                </a:extLst>
              </a:tr>
              <a:tr h="554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Export vojenského materiálu – regulatorní rámec mezinárodní, bilaterální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hodin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okolí Prahy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3107604232"/>
                  </a:ext>
                </a:extLst>
              </a:tr>
              <a:tr h="7415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Offsety/výrobní a technická spolupráce, investice, joint ventures  v oblasti obranných a bezpečnostních programů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hodin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okolí Prahy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916796225"/>
                  </a:ext>
                </a:extLst>
              </a:tr>
              <a:tr h="366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Obranné a bezpečnostní standardy (NATO, EDA, ČR, USA)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hodin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okolí Prahy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1910587213"/>
                  </a:ext>
                </a:extLst>
              </a:tr>
              <a:tr h="366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Obranné a bezpečnostní standardy (NATO, EDA, ČR, USA)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hodin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Brno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2425586271"/>
                  </a:ext>
                </a:extLst>
              </a:tr>
              <a:tr h="366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Řízení kvality v oblasti obrany, letectví, kosmonautiky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hodin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okolí Prahy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8" marR="56788" marT="0" marB="0"/>
                </a:tc>
                <a:extLst>
                  <a:ext uri="{0D108BD9-81ED-4DB2-BD59-A6C34878D82A}">
                    <a16:rowId xmlns:a16="http://schemas.microsoft.com/office/drawing/2014/main" val="430143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470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AC661-C45D-4F39-835F-FF870F3B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zapojit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B7E534-3728-4332-B912-E5D3957C8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Nahlásit se na seznam zájemců u kolegyně </a:t>
            </a:r>
            <a:r>
              <a:rPr lang="cs-CZ" dirty="0" err="1"/>
              <a:t>Štysové</a:t>
            </a:r>
            <a:r>
              <a:rPr lang="cs-CZ" dirty="0"/>
              <a:t>, pak Vám pošleme veškeré informace a administrativní pokyny. </a:t>
            </a:r>
          </a:p>
          <a:p>
            <a:r>
              <a:rPr lang="cs-CZ" dirty="0"/>
              <a:t>Je potřeba administrativní sounáležitost s AOBP (dodání všech dokladů), finanční spoluúčast firem je však 0 %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861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EB6D6-43C5-4AF4-ADC4-F34244637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výzva projektu č.110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98DC20-FF72-49C5-88AA-49735E804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Leden 2019 (příprava projektu prosinec 2018)</a:t>
            </a:r>
          </a:p>
          <a:p>
            <a:r>
              <a:rPr lang="cs-CZ" dirty="0"/>
              <a:t>Opět jednotkový projekt, řízený výhradně asociacemi a sdruženími</a:t>
            </a:r>
          </a:p>
          <a:p>
            <a:r>
              <a:rPr lang="cs-CZ" dirty="0"/>
              <a:t>Alokace 800 000 000 Kč</a:t>
            </a:r>
          </a:p>
          <a:p>
            <a:r>
              <a:rPr lang="cs-CZ" dirty="0"/>
              <a:t>AOBP může žádat až o 20 000 000 Kč pro vzdělávání členských firem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500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A6BDF-6E2F-422F-AE6B-674D558C1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zapojit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F88BB2-EE7B-4E7F-985A-DC97A38F1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 nové výzvy se mohou firmy hlásit s kompletními vzdělávacími plány na všechny kategorie školení: </a:t>
            </a:r>
          </a:p>
          <a:p>
            <a:pPr marL="514350" indent="-514350">
              <a:buAutoNum type="arabicPeriod"/>
            </a:pPr>
            <a:r>
              <a:rPr lang="cs-CZ" dirty="0"/>
              <a:t>Měkké a manažerské dovednosti</a:t>
            </a:r>
          </a:p>
          <a:p>
            <a:pPr marL="514350" indent="-514350">
              <a:buAutoNum type="arabicPeriod"/>
            </a:pPr>
            <a:r>
              <a:rPr lang="cs-CZ" dirty="0"/>
              <a:t>Obecné IT</a:t>
            </a:r>
          </a:p>
          <a:p>
            <a:pPr marL="514350" indent="-514350">
              <a:buAutoNum type="arabicPeriod"/>
            </a:pPr>
            <a:r>
              <a:rPr lang="cs-CZ" dirty="0"/>
              <a:t>Specializované IT</a:t>
            </a:r>
          </a:p>
          <a:p>
            <a:pPr marL="514350" indent="-514350">
              <a:buAutoNum type="arabicPeriod"/>
            </a:pPr>
            <a:r>
              <a:rPr lang="cs-CZ" dirty="0"/>
              <a:t>Jazykové vzdělávání</a:t>
            </a:r>
          </a:p>
          <a:p>
            <a:pPr marL="514350" indent="-514350">
              <a:buAutoNum type="arabicPeriod"/>
            </a:pPr>
            <a:r>
              <a:rPr lang="cs-CZ" dirty="0"/>
              <a:t>Účetní, ekonomické a právní kurzy</a:t>
            </a:r>
          </a:p>
          <a:p>
            <a:pPr marL="514350" indent="-514350">
              <a:buAutoNum type="arabicPeriod"/>
            </a:pPr>
            <a:r>
              <a:rPr lang="cs-CZ" dirty="0"/>
              <a:t>Technické a jiné odborné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11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14E18-8EC8-4CCE-B80F-FB7D7E349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zapojit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CBBCC7-D3BC-4AD7-B7FE-282B7120B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Zaregistrovat se u kolegyně </a:t>
            </a:r>
            <a:r>
              <a:rPr lang="cs-CZ" dirty="0" err="1"/>
              <a:t>Štysové</a:t>
            </a:r>
            <a:r>
              <a:rPr lang="cs-CZ" dirty="0"/>
              <a:t> a v součinnosti s AOBP být připraven připravit nástřel vzdělávacího plánu začátkem ledna 2019 (bude prostor pro změny)</a:t>
            </a:r>
          </a:p>
          <a:p>
            <a:r>
              <a:rPr lang="cs-CZ" dirty="0"/>
              <a:t>De minimis (lze zapojit i v roce 2020, 2021 apod.)</a:t>
            </a:r>
          </a:p>
          <a:p>
            <a:r>
              <a:rPr lang="cs-CZ" dirty="0"/>
              <a:t>Členství v AOBP</a:t>
            </a:r>
          </a:p>
          <a:p>
            <a:r>
              <a:rPr lang="cs-CZ" dirty="0"/>
              <a:t>Je potřeba přihlašovat zaměstnance s podmínkou absolvování alespoň 40 hodin kurzu a maximálně 10 školení</a:t>
            </a:r>
          </a:p>
        </p:txBody>
      </p:sp>
    </p:spTree>
    <p:extLst>
      <p:ext uri="{BB962C8B-B14F-4D97-AF65-F5344CB8AC3E}">
        <p14:creationId xmlns:p14="http://schemas.microsoft.com/office/powerpoint/2010/main" val="2836786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B90A1E0-6FE6-4C8F-B356-1A00319A6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08138"/>
            <a:ext cx="7772400" cy="13620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098DD590-C8B1-475E-AE44-97FB919952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Ing. Kristýna Stejskalová, </a:t>
            </a:r>
            <a:r>
              <a:rPr lang="cs-CZ" dirty="0">
                <a:hlinkClick r:id="rId2"/>
              </a:rPr>
              <a:t>stejskalova@aobp.cz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914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Základní informace o projektu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2400" b="1" dirty="0"/>
              <a:t>Zdroj financování: </a:t>
            </a:r>
            <a:r>
              <a:rPr lang="cs-CZ" sz="2400" dirty="0"/>
              <a:t>EU, Operační program Zaměstnanost, 85% ESF, 15% státní rozpočet ČR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cs-CZ" sz="2400" dirty="0"/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2400" b="1" dirty="0"/>
              <a:t>Výše dotace AOBP: </a:t>
            </a:r>
            <a:r>
              <a:rPr lang="cs-CZ" sz="2400" dirty="0"/>
              <a:t>9 390 077 Kč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cs-CZ" sz="2400" dirty="0"/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2400" b="1" dirty="0"/>
              <a:t>Indikátor proškolených osob: </a:t>
            </a:r>
            <a:r>
              <a:rPr lang="cs-CZ" sz="2400" dirty="0"/>
              <a:t>218 (zapojeno 288)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cs-CZ" sz="2400" dirty="0"/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2400" b="1" dirty="0"/>
              <a:t>Trvání projektu: </a:t>
            </a:r>
            <a:r>
              <a:rPr lang="cs-CZ" sz="2400" dirty="0"/>
              <a:t>1. 6. 2017 – 31. 5. 2020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cs-CZ" sz="2400" dirty="0"/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cs-CZ" sz="2400" dirty="0"/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105DB9-09B2-42ED-8369-5903E3E225F6}" type="slidenum">
              <a:rPr lang="en-US" smtClean="0"/>
              <a:t>2</a:t>
            </a:fld>
            <a:r>
              <a:rPr lang="cs-CZ" dirty="0"/>
              <a:t>/20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A534-B65F-49D4-B04B-4BC22D33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školení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A30D8-CDED-4737-B0B4-20D59C4EB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Měkké a manažerské dovednosti</a:t>
            </a:r>
          </a:p>
          <a:p>
            <a:pPr marL="514350" indent="-514350">
              <a:buAutoNum type="arabicPeriod"/>
            </a:pPr>
            <a:r>
              <a:rPr lang="cs-CZ" dirty="0"/>
              <a:t>Obecné IT</a:t>
            </a:r>
          </a:p>
          <a:p>
            <a:pPr marL="514350" indent="-514350">
              <a:buAutoNum type="arabicPeriod"/>
            </a:pPr>
            <a:r>
              <a:rPr lang="cs-CZ" dirty="0"/>
              <a:t>Specializované IT</a:t>
            </a:r>
          </a:p>
          <a:p>
            <a:pPr marL="514350" indent="-514350">
              <a:buAutoNum type="arabicPeriod"/>
            </a:pPr>
            <a:r>
              <a:rPr lang="cs-CZ" dirty="0"/>
              <a:t>Jazykové vzdělávání</a:t>
            </a:r>
          </a:p>
          <a:p>
            <a:pPr marL="514350" indent="-514350">
              <a:buAutoNum type="arabicPeriod"/>
            </a:pPr>
            <a:r>
              <a:rPr lang="cs-CZ" dirty="0"/>
              <a:t>Účetní, ekonomické a právní kurzy</a:t>
            </a:r>
          </a:p>
          <a:p>
            <a:pPr marL="514350" indent="-514350">
              <a:buAutoNum type="arabicPeriod"/>
            </a:pPr>
            <a:r>
              <a:rPr lang="cs-CZ" dirty="0"/>
              <a:t>Technické a jiné odborné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15711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0E3F0D-0A6B-49F9-88BE-161605B6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8865"/>
            <a:ext cx="8229600" cy="1143000"/>
          </a:xfrm>
        </p:spPr>
        <p:txBody>
          <a:bodyPr/>
          <a:lstStyle/>
          <a:p>
            <a:r>
              <a:rPr lang="cs-CZ" dirty="0"/>
              <a:t>Zapojení členové AOBP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23CB1EB-97E8-4BE1-A75A-9BB361243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61879"/>
              </p:ext>
            </p:extLst>
          </p:nvPr>
        </p:nvGraphicFramePr>
        <p:xfrm>
          <a:off x="930424" y="859678"/>
          <a:ext cx="7283152" cy="5138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717">
                  <a:extLst>
                    <a:ext uri="{9D8B030D-6E8A-4147-A177-3AD203B41FA5}">
                      <a16:colId xmlns:a16="http://schemas.microsoft.com/office/drawing/2014/main" val="2442782109"/>
                    </a:ext>
                  </a:extLst>
                </a:gridCol>
                <a:gridCol w="1851126">
                  <a:extLst>
                    <a:ext uri="{9D8B030D-6E8A-4147-A177-3AD203B41FA5}">
                      <a16:colId xmlns:a16="http://schemas.microsoft.com/office/drawing/2014/main" val="2782837109"/>
                    </a:ext>
                  </a:extLst>
                </a:gridCol>
                <a:gridCol w="3004309">
                  <a:extLst>
                    <a:ext uri="{9D8B030D-6E8A-4147-A177-3AD203B41FA5}">
                      <a16:colId xmlns:a16="http://schemas.microsoft.com/office/drawing/2014/main" val="2262165702"/>
                    </a:ext>
                  </a:extLst>
                </a:gridCol>
              </a:tblGrid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Název firmy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Částka dotace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Počet zapojených osob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270583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AURA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2 588 202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148420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AERO Vodochody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2 566 752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62731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Omnipol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1 907 504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84382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VR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1 098 040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92422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4M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291 472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447176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OPTOKON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212 130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491371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EGO Zlín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135 688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832407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 err="1"/>
                        <a:t>Naviga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129 056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916204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 err="1"/>
                        <a:t>esc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35 392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959345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SVOS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18 528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487766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T-CZ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17 984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932980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Argun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11 232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128461"/>
                  </a:ext>
                </a:extLst>
              </a:tr>
              <a:tr h="367046">
                <a:tc>
                  <a:txBody>
                    <a:bodyPr/>
                    <a:lstStyle/>
                    <a:p>
                      <a:r>
                        <a:rPr lang="cs-CZ" dirty="0"/>
                        <a:t>Záhoří </a:t>
                      </a:r>
                      <a:r>
                        <a:rPr lang="cs-CZ" dirty="0" err="1"/>
                        <a:t>Trade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9536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410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16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DEA5D-B0A6-4D96-853A-C2DBEFB4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kolo VŘ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13093C-E164-4656-B1AE-72594613B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Jaro 2018 – 1. kolo VŘ</a:t>
            </a:r>
          </a:p>
          <a:p>
            <a:pPr marL="0" indent="0">
              <a:buNone/>
            </a:pPr>
            <a:r>
              <a:rPr lang="cs-CZ" dirty="0"/>
              <a:t> - vybrán dodavatel 1. kategorie MMD, firma PROFIMA EFFECTIVE</a:t>
            </a:r>
          </a:p>
          <a:p>
            <a:pPr marL="0" indent="0">
              <a:buNone/>
            </a:pPr>
            <a:r>
              <a:rPr lang="cs-CZ" dirty="0"/>
              <a:t> - již proběhlo 28 školení od konce srpna 2018 zpětná vazba od firem je pozitivní, naše spolupráce s dodavatelem také funguje bez problémů</a:t>
            </a:r>
          </a:p>
        </p:txBody>
      </p:sp>
    </p:spTree>
    <p:extLst>
      <p:ext uri="{BB962C8B-B14F-4D97-AF65-F5344CB8AC3E}">
        <p14:creationId xmlns:p14="http://schemas.microsoft.com/office/powerpoint/2010/main" val="16501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EC5CF-8870-47AF-8A85-BAEFBAE72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Kolo VŘ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7F7DB2-85DE-4CAF-976A-EDCB8C7DB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dodavatele zbylých 4 kategorií, pro 5,. hledáme alternativní řešení</a:t>
            </a:r>
          </a:p>
          <a:p>
            <a:r>
              <a:rPr lang="cs-CZ" dirty="0"/>
              <a:t>Předpokládaný start dalších kategorií školení je od začátku roku 2019</a:t>
            </a:r>
          </a:p>
        </p:txBody>
      </p:sp>
    </p:spTree>
    <p:extLst>
      <p:ext uri="{BB962C8B-B14F-4D97-AF65-F5344CB8AC3E}">
        <p14:creationId xmlns:p14="http://schemas.microsoft.com/office/powerpoint/2010/main" val="407299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81BF9-CE5B-4FBE-A72A-CAD74C28E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vstup do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2E9F4B-70C4-4F73-BC79-C08DFA2DA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 minimis za předchozí 3 kalendářní roky nesmí překročit 200 000 EUR (počítá se za majetkovou skupinu podniků)</a:t>
            </a:r>
          </a:p>
          <a:p>
            <a:r>
              <a:rPr lang="cs-CZ" dirty="0"/>
              <a:t>Pokud nepřekročí, spoluúčast firem je 0 % a mohou se do projektu zapojit</a:t>
            </a:r>
          </a:p>
          <a:p>
            <a:r>
              <a:rPr lang="cs-CZ" dirty="0"/>
              <a:t>Pokud překročí, tak v blokové výjimce s finanční spoluúčastí (50%), administrativně složité, nevyplatí se ani AOBP ani firmám</a:t>
            </a:r>
          </a:p>
        </p:txBody>
      </p:sp>
    </p:spTree>
    <p:extLst>
      <p:ext uri="{BB962C8B-B14F-4D97-AF65-F5344CB8AC3E}">
        <p14:creationId xmlns:p14="http://schemas.microsoft.com/office/powerpoint/2010/main" val="41794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1FA58-9452-490D-9F47-62472B62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vstup do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7D1144-63DF-446A-96BA-602A885A3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Členská firma AOBP</a:t>
            </a:r>
          </a:p>
          <a:p>
            <a:r>
              <a:rPr lang="cs-CZ" dirty="0"/>
              <a:t>Školení musí probíhat mimo hl. m. Prahu, firma však může sídlit v Praze</a:t>
            </a:r>
          </a:p>
          <a:p>
            <a:r>
              <a:rPr lang="cs-CZ" dirty="0"/>
              <a:t>Školené osoby musí být zaměstnancem členské firmy</a:t>
            </a:r>
          </a:p>
        </p:txBody>
      </p:sp>
    </p:spTree>
    <p:extLst>
      <p:ext uri="{BB962C8B-B14F-4D97-AF65-F5344CB8AC3E}">
        <p14:creationId xmlns:p14="http://schemas.microsoft.com/office/powerpoint/2010/main" val="330315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E671A-5F3F-405C-909F-A15E0D5E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Dodatečná možnost zapojení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5A4104-8469-4020-9618-2F02879D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dirty="0"/>
              <a:t>Kurzy Obecné IT Brno – možnost přihlašování do jednorázových kurzů společnosti </a:t>
            </a:r>
            <a:r>
              <a:rPr lang="cs-CZ" dirty="0" err="1"/>
              <a:t>ict</a:t>
            </a:r>
            <a:r>
              <a:rPr lang="cs-CZ" dirty="0"/>
              <a:t> PRO, https://www.ictpro.cz/.</a:t>
            </a:r>
          </a:p>
          <a:p>
            <a:r>
              <a:rPr lang="cs-CZ" dirty="0"/>
              <a:t>Obecné IT – přihlašování do uzavřených kurzů:</a:t>
            </a: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7807A6E-8CD1-49A8-9DB7-6F1FCDEDA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92762"/>
              </p:ext>
            </p:extLst>
          </p:nvPr>
        </p:nvGraphicFramePr>
        <p:xfrm>
          <a:off x="457200" y="3213781"/>
          <a:ext cx="8229600" cy="2879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0332">
                  <a:extLst>
                    <a:ext uri="{9D8B030D-6E8A-4147-A177-3AD203B41FA5}">
                      <a16:colId xmlns:a16="http://schemas.microsoft.com/office/drawing/2014/main" val="1179022783"/>
                    </a:ext>
                  </a:extLst>
                </a:gridCol>
                <a:gridCol w="1194575">
                  <a:extLst>
                    <a:ext uri="{9D8B030D-6E8A-4147-A177-3AD203B41FA5}">
                      <a16:colId xmlns:a16="http://schemas.microsoft.com/office/drawing/2014/main" val="4034030429"/>
                    </a:ext>
                  </a:extLst>
                </a:gridCol>
                <a:gridCol w="2122453">
                  <a:extLst>
                    <a:ext uri="{9D8B030D-6E8A-4147-A177-3AD203B41FA5}">
                      <a16:colId xmlns:a16="http://schemas.microsoft.com/office/drawing/2014/main" val="3308791991"/>
                    </a:ext>
                  </a:extLst>
                </a:gridCol>
                <a:gridCol w="1862240">
                  <a:extLst>
                    <a:ext uri="{9D8B030D-6E8A-4147-A177-3AD203B41FA5}">
                      <a16:colId xmlns:a16="http://schemas.microsoft.com/office/drawing/2014/main" val="3694772544"/>
                    </a:ext>
                  </a:extLst>
                </a:gridCol>
              </a:tblGrid>
              <a:tr h="328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Téma kurzu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Rozsah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Místo konání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volných míst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870663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MS Office Excel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 hodin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okolí Prahy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8914607"/>
                  </a:ext>
                </a:extLst>
              </a:tr>
              <a:tr h="328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MS Word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 hodin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okolí Prahy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2238729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MS Outlook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 hodin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okolí Prahy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866050"/>
                  </a:ext>
                </a:extLst>
              </a:tr>
              <a:tr h="328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CorelDRAW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 hodin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okolí Prahy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273682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Photoshop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 hodin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Brno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084470"/>
                  </a:ext>
                </a:extLst>
              </a:tr>
              <a:tr h="328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GIMP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 hodin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Brno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032643"/>
                  </a:ext>
                </a:extLst>
              </a:tr>
              <a:tr h="328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Pohoda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 hodin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okolí Prahy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662330"/>
                  </a:ext>
                </a:extLst>
              </a:tr>
              <a:tr h="309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Skladové hospodářství Pohoda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 hodin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okolí Prahy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435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53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943</Words>
  <Application>Microsoft Office PowerPoint</Application>
  <PresentationFormat>Předvádění na obrazovce (4:3)</PresentationFormat>
  <Paragraphs>257</Paragraphs>
  <Slides>19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Motiv sady Office</vt:lpstr>
      <vt:lpstr>1_Motiv sady Office</vt:lpstr>
      <vt:lpstr>Prezentace aplikace PowerPoint</vt:lpstr>
      <vt:lpstr>Základní informace o projektu</vt:lpstr>
      <vt:lpstr>Kategorie školení</vt:lpstr>
      <vt:lpstr>Zapojení členové AOBP</vt:lpstr>
      <vt:lpstr>1. kolo VŘ</vt:lpstr>
      <vt:lpstr>2. Kolo VŘ</vt:lpstr>
      <vt:lpstr>Podmínky pro vstup do projektu</vt:lpstr>
      <vt:lpstr>Podmínky pro vstup do projektu</vt:lpstr>
      <vt:lpstr>Dodatečná možnost zapojení</vt:lpstr>
      <vt:lpstr>Dodatečná možnost zapojení</vt:lpstr>
      <vt:lpstr>Dodatečná možnost zapojení</vt:lpstr>
      <vt:lpstr>Dodatečná možnost zapojení</vt:lpstr>
      <vt:lpstr>Dodatečná možnost zapojení</vt:lpstr>
      <vt:lpstr>Technické a jiné odborné vzdělávání</vt:lpstr>
      <vt:lpstr>Jak se zapojit</vt:lpstr>
      <vt:lpstr>Nová výzva projektu č.110 </vt:lpstr>
      <vt:lpstr>Jak se zapojit</vt:lpstr>
      <vt:lpstr>Jak se zapojit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Kristýna Stejskalová</dc:creator>
  <cp:lastModifiedBy>Kristýna Stejskalová</cp:lastModifiedBy>
  <cp:revision>43</cp:revision>
  <cp:lastPrinted>2016-05-13T06:36:42Z</cp:lastPrinted>
  <dcterms:created xsi:type="dcterms:W3CDTF">2010-08-10T10:51:41Z</dcterms:created>
  <dcterms:modified xsi:type="dcterms:W3CDTF">2018-12-17T21:19:42Z</dcterms:modified>
</cp:coreProperties>
</file>